
<file path=[Content_Types].xml><?xml version="1.0" encoding="utf-8"?>
<Types xmlns="http://schemas.openxmlformats.org/package/2006/content-types">
  <Default Extension="emf" ContentType="image/x-emf"/>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ppt/tags/tag21.xml" ContentType="application/vnd.openxmlformats-officedocument.presentationml.tags+xml"/>
  <Override PartName="/ppt/notesSlides/notesSlide20.xml" ContentType="application/vnd.openxmlformats-officedocument.presentationml.notesSlide+xml"/>
  <Override PartName="/ppt/tags/tag22.xml" ContentType="application/vnd.openxmlformats-officedocument.presentationml.tags+xml"/>
  <Override PartName="/ppt/notesSlides/notesSlide21.xml" ContentType="application/vnd.openxmlformats-officedocument.presentationml.notesSlide+xml"/>
  <Override PartName="/ppt/tags/tag23.xml" ContentType="application/vnd.openxmlformats-officedocument.presentationml.tags+xml"/>
  <Override PartName="/ppt/notesSlides/notesSlide22.xml" ContentType="application/vnd.openxmlformats-officedocument.presentationml.notesSlide+xml"/>
  <Override PartName="/ppt/tags/tag24.xml" ContentType="application/vnd.openxmlformats-officedocument.presentationml.tags+xml"/>
  <Override PartName="/ppt/notesSlides/notesSlide23.xml" ContentType="application/vnd.openxmlformats-officedocument.presentationml.notesSlide+xml"/>
  <Override PartName="/ppt/tags/tag25.xml" ContentType="application/vnd.openxmlformats-officedocument.presentationml.tags+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9"/>
  </p:notesMasterIdLst>
  <p:sldIdLst>
    <p:sldId id="256" r:id="rId5"/>
    <p:sldId id="257" r:id="rId6"/>
    <p:sldId id="258" r:id="rId7"/>
    <p:sldId id="295" r:id="rId8"/>
    <p:sldId id="259" r:id="rId9"/>
    <p:sldId id="270" r:id="rId10"/>
    <p:sldId id="297" r:id="rId11"/>
    <p:sldId id="296" r:id="rId12"/>
    <p:sldId id="261" r:id="rId13"/>
    <p:sldId id="262" r:id="rId14"/>
    <p:sldId id="286" r:id="rId15"/>
    <p:sldId id="291" r:id="rId16"/>
    <p:sldId id="288" r:id="rId17"/>
    <p:sldId id="289" r:id="rId18"/>
    <p:sldId id="298" r:id="rId19"/>
    <p:sldId id="264" r:id="rId20"/>
    <p:sldId id="274" r:id="rId21"/>
    <p:sldId id="293" r:id="rId22"/>
    <p:sldId id="294" r:id="rId23"/>
    <p:sldId id="277" r:id="rId24"/>
    <p:sldId id="266" r:id="rId25"/>
    <p:sldId id="267" r:id="rId26"/>
    <p:sldId id="268" r:id="rId27"/>
    <p:sldId id="269" r:id="rId28"/>
  </p:sldIdLst>
  <p:sldSz cx="12192000" cy="6858000"/>
  <p:notesSz cx="6858000" cy="9144000"/>
  <p:embeddedFontLst>
    <p:embeddedFont>
      <p:font typeface="Calibri" panose="020F0502020204030204" pitchFamily="34" charset="0"/>
      <p:regular r:id="rId30"/>
      <p:bold r:id="rId31"/>
      <p:italic r:id="rId32"/>
      <p:boldItalic r:id="rId33"/>
    </p:embeddedFont>
    <p:embeddedFont>
      <p:font typeface="Century Gothic" panose="020B0502020202020204" pitchFamily="34" charset="0"/>
      <p:regular r:id="rId34"/>
      <p:bold r:id="rId35"/>
      <p:italic r:id="rId36"/>
      <p:boldItalic r:id="rId37"/>
    </p:embeddedFont>
  </p:embeddedFontLst>
  <p:custDataLst>
    <p:tags r:id="rId3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0B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6" autoAdjust="0"/>
    <p:restoredTop sz="55574" autoAdjust="0"/>
  </p:normalViewPr>
  <p:slideViewPr>
    <p:cSldViewPr snapToGrid="0">
      <p:cViewPr varScale="1">
        <p:scale>
          <a:sx n="88" d="100"/>
          <a:sy n="88" d="100"/>
        </p:scale>
        <p:origin x="3060" y="9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200" d="100"/>
        <a:sy n="200" d="100"/>
      </p:scale>
      <p:origin x="0" y="-486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customschemas.google.com/relationships/presentationmetadata" Target="metadata"/><Relationship Id="rId21" Type="http://schemas.openxmlformats.org/officeDocument/2006/relationships/slide" Target="slides/slide17.xml"/><Relationship Id="rId34" Type="http://schemas.openxmlformats.org/officeDocument/2006/relationships/font" Target="fonts/font5.fntdata"/><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38" Type="http://schemas.openxmlformats.org/officeDocument/2006/relationships/tags" Target="tags/tag1.xml"/></Relationships>
</file>

<file path=ppt/media/image1.png>
</file>

<file path=ppt/media/image13.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7.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Good morning and welcome to the Security Policy Presentation for Green Pace. My name is Paul Kenaga and I am a developer here with the company. This presentation serves to provide implementation guidelines for security standards and policies and to offer recommendations for maintaining security in the future.</a:t>
            </a:r>
          </a:p>
          <a:p>
            <a:pPr marL="0" lvl="0" indent="0" algn="l" rtl="0">
              <a:lnSpc>
                <a:spcPct val="100000"/>
              </a:lnSpc>
              <a:spcBef>
                <a:spcPts val="0"/>
              </a:spcBef>
              <a:spcAft>
                <a:spcPts val="0"/>
              </a:spcAft>
              <a:buSzPts val="1100"/>
              <a:buNone/>
            </a:pP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Authentication is a form of access control that verifies that supplied user credentials match stored user credentials to prove that a user is who they claim they are and prevent unwanted access to a system. It allows users to gain access to a system only after they have been authenticated. Authentication policies that must be adopted are User login credentials must be established for applicable users, stored in an encrypted state, conform to a secure standard, and be updated every quarter and User logins must be implemented and a user must be authenticated before they gain access to any system or resource. Following a secure standard means that a password consists of 8 or more characters and include an upper case letter, lower case letter, number, and special symbol. MFA should also be implemented as an extra layer of authentication and to follow a defense in depth approach.</a:t>
            </a:r>
          </a:p>
          <a:p>
            <a:pPr marL="0" marR="0" lvl="0" indent="0">
              <a:lnSpc>
                <a:spcPct val="107000"/>
              </a:lnSpc>
              <a:spcBef>
                <a:spcPts val="0"/>
              </a:spcBef>
              <a:spcAft>
                <a:spcPts val="800"/>
              </a:spcAft>
              <a:buFont typeface="+mj-lt"/>
              <a:buNone/>
              <a:tabLst>
                <a:tab pos="685800" algn="l"/>
              </a:tabLst>
            </a:pP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Authorization is another form of access control that determines what resources an authenticated user has access to. It helps to ensure that users have permission to access resources and can be combined with the principle of least privilege to provide an extra layer of security. Authorization policies that must be adopted are Levels of access and permissions must be established upon user account creation and follow the principle of least privilege AND deny by default must be the adopted protocol for all users that do not have explicit permission to perform an action.</a:t>
            </a:r>
          </a:p>
          <a:p>
            <a:pPr marL="0" marR="0" lvl="0" indent="0">
              <a:lnSpc>
                <a:spcPct val="107000"/>
              </a:lnSpc>
              <a:spcBef>
                <a:spcPts val="0"/>
              </a:spcBef>
              <a:spcAft>
                <a:spcPts val="800"/>
              </a:spcAft>
              <a:buFont typeface="+mj-lt"/>
              <a:buNone/>
              <a:tabLst>
                <a:tab pos="685800" algn="l"/>
              </a:tabLst>
            </a:pP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Accounting is the process of monitoring usage information between a user and a system. It involves measuring resources consumed, logging session statistics and user information, and tracking data sent and received. Accounting policies that must be adopted are Accounting must be implemented at all times and the data collected from it must only be accessible to those with authorization AND changes to the database and files accessed by users must be logged for authorization control, resource utilization evaluations, and audits. It is important that accounting is implemented at all times and the data collected from it is only accessible to those with authorization.</a:t>
            </a:r>
          </a:p>
          <a:p>
            <a:pPr marL="0" lvl="0" indent="0" algn="l" rtl="0">
              <a:lnSpc>
                <a:spcPct val="100000"/>
              </a:lnSpc>
              <a:spcBef>
                <a:spcPts val="0"/>
              </a:spcBef>
              <a:spcAft>
                <a:spcPts val="0"/>
              </a:spcAft>
              <a:buSzPts val="1100"/>
              <a:buNone/>
            </a:pP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These next few slides are examples of how to apply the unit testing framework to check the correctness and performance of code. It allows bugs to fixed early development process which is more time and cost efficient than fixing bugs at a later stage.</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This is a positive unit test that checks that a vector is empty when it is first created. Positive unit tests are designed to check that code does what it is supposed to. This test asserts that the vector size is equal to 0 when it is created. </a:t>
            </a:r>
          </a:p>
          <a:p>
            <a:pPr marL="0" lvl="0" indent="0" algn="l" rtl="0">
              <a:lnSpc>
                <a:spcPct val="100000"/>
              </a:lnSpc>
              <a:spcBef>
                <a:spcPts val="0"/>
              </a:spcBef>
              <a:spcAft>
                <a:spcPts val="0"/>
              </a:spcAft>
              <a:buSzPts val="1100"/>
              <a:buNone/>
            </a:pPr>
            <a:endParaRPr lang="en-US" dirty="0"/>
          </a:p>
        </p:txBody>
      </p:sp>
    </p:spTree>
    <p:extLst>
      <p:ext uri="{BB962C8B-B14F-4D97-AF65-F5344CB8AC3E}">
        <p14:creationId xmlns:p14="http://schemas.microsoft.com/office/powerpoint/2010/main" val="36521001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nSpc>
                <a:spcPct val="107000"/>
              </a:lnSpc>
              <a:spcBef>
                <a:spcPts val="0"/>
              </a:spcBef>
              <a:spcAft>
                <a:spcPts val="800"/>
              </a:spcAft>
              <a:buFont typeface="+mj-lt"/>
              <a:buNone/>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This is a negative unit that checks that an out of range index cannot be referenced Negative unit tests designed to check that code does not do the things it should not do. </a:t>
            </a:r>
          </a:p>
          <a:p>
            <a:pPr marL="0" marR="0" lvl="0" indent="0">
              <a:lnSpc>
                <a:spcPct val="107000"/>
              </a:lnSpc>
              <a:spcBef>
                <a:spcPts val="0"/>
              </a:spcBef>
              <a:spcAft>
                <a:spcPts val="800"/>
              </a:spcAft>
              <a:buFont typeface="+mj-lt"/>
              <a:buNone/>
            </a:pP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800"/>
              </a:spcAft>
              <a:buFont typeface="+mj-lt"/>
              <a:buNone/>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This test asserts that an exception will be thrown when there is attempt to access an index out or range.</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3960846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nSpc>
                <a:spcPct val="107000"/>
              </a:lnSpc>
              <a:spcBef>
                <a:spcPts val="0"/>
              </a:spcBef>
              <a:spcAft>
                <a:spcPts val="800"/>
              </a:spcAft>
              <a:buFont typeface="+mj-lt"/>
              <a:buNone/>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This is another positive unit test that checks that values can be added to a vector. It asserts that adding five values to a previously empty vector changes its size to five.</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7128025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nSpc>
                <a:spcPct val="107000"/>
              </a:lnSpc>
              <a:spcBef>
                <a:spcPts val="0"/>
              </a:spcBef>
              <a:spcAft>
                <a:spcPts val="800"/>
              </a:spcAft>
              <a:buFont typeface="+mj-lt"/>
              <a:buNone/>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This is another negative unit test that checks that the capacity of a vector cannot exceed implementation defined length limits. It asserts that a length error exception will be thrown when an attempt is made on a vector to reserve more capacity than the limit of its max size.</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3359019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These unit tests are only examples, but they can be modified to verify correct system behavior for valid and invalid input data. Tests can be used to assert that exceptions are thrown when invalid data is introduced or that operations accurately perform the way they were designed to when valid data is entered. </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25863446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shift from the well-established DevOps process and infrastructure to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DevSecOps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will integrate security earlier in the software development life cycle (SDLC) and utilize automation to facilitate enforcement of and compliance to the standards defined in this policy. It also helps quality assurance and streamline product development because vulnerabilities can be identified and mitigated earlier in development. Security should be integrated into all stages of the SDLC.</a:t>
            </a:r>
          </a:p>
          <a:p>
            <a:pPr marL="0" lvl="0" indent="0" algn="l" rtl="0">
              <a:lnSpc>
                <a:spcPct val="100000"/>
              </a:lnSpc>
              <a:spcBef>
                <a:spcPts val="0"/>
              </a:spcBef>
              <a:spcAft>
                <a:spcPts val="0"/>
              </a:spcAft>
              <a:buSzPts val="1100"/>
              <a:buNone/>
            </a:pP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In the early, pre-production stages of development the threat landscape should be assessed followed by threat modeling. This facilitate identifying strategies to mitigate known and presumed vulnerabilities. Then test cases should be designed to address potential vulnerabilities and ensure that a system can properly handle errors and attacks.</a:t>
            </a:r>
          </a:p>
          <a:p>
            <a:pPr marL="0" lvl="0" indent="0" algn="l" rtl="0">
              <a:lnSpc>
                <a:spcPct val="100000"/>
              </a:lnSpc>
              <a:spcBef>
                <a:spcPts val="0"/>
              </a:spcBef>
              <a:spcAft>
                <a:spcPts val="0"/>
              </a:spcAft>
              <a:buSzPts val="1100"/>
              <a:buNone/>
            </a:pP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787169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As we transition deeper into development and begin to build our code it is important to check that IDE security Plug-ins are installed so that the IDE compiler can be used to automate static application security testing, also known as static analysis.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Cppcheck</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and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Polyspace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Bug Finder are other tools that can be used to automate code testing and check for vulnerabilities without running code. Then test cases designed in the previous stage can be implemented to check that code functions as it is supposed to. Unit testing is great framework that can be automated to validate code functionality prior to deployment.</a:t>
            </a:r>
          </a:p>
          <a:p>
            <a:pPr marL="0" lvl="0" indent="0" algn="l" rtl="0">
              <a:lnSpc>
                <a:spcPct val="100000"/>
              </a:lnSpc>
              <a:spcBef>
                <a:spcPts val="0"/>
              </a:spcBef>
              <a:spcAft>
                <a:spcPts val="0"/>
              </a:spcAft>
              <a:buSzPts val="1100"/>
              <a:buNone/>
            </a:pP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499314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Once the code has been developed, Dynamic Application Security Testing can be automated to check that there no vulnerabilities in the code while in a running state, integration testing can be automated to check that there are no vulnerabilities when code is integrated with other code, and penetration testing can be automated to check that code can with stand simulated attacks. This facilitates the transition from pre-production to production. </a:t>
            </a:r>
            <a:r>
              <a:rPr lang="en-US" sz="1100" kern="100" dirty="0" err="1">
                <a:effectLst/>
                <a:latin typeface="Calibri" panose="020F0502020204030204" pitchFamily="34" charset="0"/>
                <a:ea typeface="Calibri" panose="020F0502020204030204" pitchFamily="34" charset="0"/>
                <a:cs typeface="Times New Roman" panose="02020603050405020304" pitchFamily="18" charset="0"/>
              </a:rPr>
              <a:t>Parasoft</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 C/C++test and Intruder are example tools that can automate testing at this stage.</a:t>
            </a:r>
          </a:p>
          <a:p>
            <a:pPr marL="0" marR="0" lvl="0" indent="0">
              <a:lnSpc>
                <a:spcPct val="107000"/>
              </a:lnSpc>
              <a:spcBef>
                <a:spcPts val="0"/>
              </a:spcBef>
              <a:spcAft>
                <a:spcPts val="800"/>
              </a:spcAft>
              <a:buFont typeface="+mj-lt"/>
              <a:buNone/>
              <a:tabLst>
                <a:tab pos="685800" algn="l"/>
              </a:tabLst>
            </a:pP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Once code is deployed into a live environment, Interactive application security testing can be automated to test applications for vulnerabilities while they are being used. Additionally, logging, event alerts, security checks, and security monitoring loops can be automated to detect and inform of attacks and leaks as well as monitor questionable behavior.</a:t>
            </a:r>
          </a:p>
          <a:p>
            <a:pPr marL="0" lvl="0" indent="0" algn="l" rtl="0">
              <a:lnSpc>
                <a:spcPct val="100000"/>
              </a:lnSpc>
              <a:spcBef>
                <a:spcPts val="0"/>
              </a:spcBef>
              <a:spcAft>
                <a:spcPts val="0"/>
              </a:spcAft>
              <a:buSzPts val="1100"/>
              <a:buNone/>
            </a:pP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15592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Recently I developed a Security Policy for Green Pace using best practices and industry standards to ensure that all the company’s applications comply with the same security policies. It defines the principles that are fundamental to keep applications secure from threats and mitigate vulnerabilities. It utilizes standards to exemplify relative secure coding practices and will be used to educate, align, and hold responsible the development team and all stakeholders. The policy outlines a defense-in-depth approach that  uses multiple security measures to prevent security flaws from becoming exploitable vulnerabilities and to mitigate their impact. When one line of defense is unable to prevent a security flaw from being exploited, another security measure is used to defend against it; this way, defense is layered with redundant safeguards that protect data and other valuable company resources. The security policy was needed to help Green Pace transition from its DevOps practice to a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DevSecOps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pipeline that integrates security throughout the Software Development Lifecycle instead of addressing it at the end of development. </a:t>
            </a:r>
          </a:p>
          <a:p>
            <a:pPr marL="0" lvl="0" indent="0" algn="l" rtl="0">
              <a:lnSpc>
                <a:spcPct val="100000"/>
              </a:lnSpc>
              <a:spcBef>
                <a:spcPts val="0"/>
              </a:spcBef>
              <a:spcAft>
                <a:spcPts val="0"/>
              </a:spcAft>
              <a:buSzPts val="1100"/>
              <a:buNone/>
            </a:pP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When a threat is detected, an attack response must be executed. In some cases, it may be beneficial to roll back a database or code to a previous “clean” or functioning state. JIRA is a helpful tool that can be used to track and prioritize bugs. It can facilitate mitigation efforts during the next iteration of development.</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316792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Acting now is a proactive approach. However, the problem with a proactive approach is that some threats are not always immediately known. The solution is to adopt the mindset of the attacker so that motive for the attack can be considered. The benefits of acting now are speedier recovery times, data integrity, regulatory compliance, and a peace of mind that code and applications are secure.</a:t>
            </a:r>
          </a:p>
          <a:p>
            <a:pPr marL="0" marR="0" lvl="0" indent="0">
              <a:lnSpc>
                <a:spcPct val="107000"/>
              </a:lnSpc>
              <a:spcBef>
                <a:spcPts val="0"/>
              </a:spcBef>
              <a:spcAft>
                <a:spcPts val="800"/>
              </a:spcAft>
              <a:buFont typeface="+mj-lt"/>
              <a:buNone/>
              <a:tabLst>
                <a:tab pos="685800" algn="l"/>
              </a:tabLst>
            </a:pP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Waiting is a reactive approach that can essentially allow attacks to occur unnoticed or at least occur without an immediate response. The risks associated with this problem are data loss and corruption, higher costs to remediate problems, irreversible damage to the company’s reputation, and regulatory fines. The solution is to adopt a proactive mindset and to act now rather than wait for threats to occur.</a:t>
            </a:r>
          </a:p>
          <a:p>
            <a:pPr marL="0" lvl="0" indent="0" algn="l" rtl="0">
              <a:lnSpc>
                <a:spcPct val="100000"/>
              </a:lnSpc>
              <a:spcBef>
                <a:spcPts val="0"/>
              </a:spcBef>
              <a:spcAft>
                <a:spcPts val="0"/>
              </a:spcAft>
              <a:buSzPts val="1100"/>
              <a:buNone/>
            </a:pP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1" indent="0">
              <a:lnSpc>
                <a:spcPct val="107000"/>
              </a:lnSpc>
              <a:spcBef>
                <a:spcPts val="0"/>
              </a:spcBef>
              <a:spcAft>
                <a:spcPts val="800"/>
              </a:spcAft>
              <a:buFont typeface="+mj-lt"/>
              <a:buNone/>
              <a:tabLst>
                <a:tab pos="685800" algn="l"/>
              </a:tabLst>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Current gaps in the security policy that still need to be addressed are physical security of company resources like the database server, data backup protocols, endpoint security, security for cloud tools such as any from the Amazon Web Services ecosystem, and, lastly, social engineering attack protocols. Social engineering attacks such as the Twilio phishing attack that occurred in mid-July 2022 are especially threatening because they trick people into security mistakes that can compromise data and operations. All company employees and third-party vendors with any type of system access are vulnerable to these attacks. The Twilio phishing attack tricked some of their employees into providing their system credentials which allowed hackers to gain access to customer data. </a:t>
            </a: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The security steps that can be taken now to protect code and applications from threats are: </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Follow the principles outlined in the Security Policy document</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Adopt the secure coding standards outlined in the Security Policy document</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Layer defense strategies to mitigate threats</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Always encrypt data whenever possible</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Adopt the Triple-A Framework</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And “Keep it simple” with automation</a:t>
            </a:r>
          </a:p>
          <a:p>
            <a:pPr marL="0" marR="0" lvl="0" indent="0">
              <a:lnSpc>
                <a:spcPct val="107000"/>
              </a:lnSpc>
              <a:spcBef>
                <a:spcPts val="0"/>
              </a:spcBef>
              <a:spcAft>
                <a:spcPts val="0"/>
              </a:spcAft>
              <a:buFont typeface="+mj-lt"/>
              <a:buNone/>
              <a:tabLst>
                <a:tab pos="685800" algn="l"/>
              </a:tabLst>
            </a:pP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Next steps that should be adopted to prevent future problems are to physically secure servers and other significant company resources. This can be as simple as having CCTV Video surveillance. </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Next, Periodic company-wide training to educate all employees and third-party vendors on the signs and dangers of social engineering attacks like phishing scams. </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Security protocols for cloud applications such as AWS should also be implemented. </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Endpoint Detection and Response should be used to detect threats across any device that accesses company systems such as mobile phones and laptops.</a:t>
            </a:r>
          </a:p>
          <a:p>
            <a:pPr marL="0" marR="0" lvl="0" indent="0">
              <a:lnSpc>
                <a:spcPct val="107000"/>
              </a:lnSpc>
              <a:spcBef>
                <a:spcPts val="0"/>
              </a:spcBef>
              <a:spcAft>
                <a:spcPts val="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And, finally, adopt a backup strategy such as backing up databases every 24 hours to protect and restore data when disasters occur. Thank you for your time, this concludes my presentation. Please direct any questions or concerns to the office of the Chief Information Security Officer. </a:t>
            </a:r>
          </a:p>
          <a:p>
            <a:pPr marL="0" lvl="0" indent="0" algn="l" rtl="0">
              <a:lnSpc>
                <a:spcPct val="100000"/>
              </a:lnSpc>
              <a:spcBef>
                <a:spcPts val="0"/>
              </a:spcBef>
              <a:spcAft>
                <a:spcPts val="0"/>
              </a:spcAft>
              <a:buSzPts val="1100"/>
              <a:buNone/>
            </a:pP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threat matrix on this slide evaluates threats based on priority and likelihood. Priority is the intersection of impact and urgency. Likelihood is a measure of the possibility of a threat being carried out. This threat matrix facilitates risk mitigation by determining which threats pose the most risk and should be addressed first to prevent the most damage. The threats that populate the matrix were identified based on vulnerabilities associated with unsecure coding practices. The most impactful and urgent threats are buffer overflow, SQL injection, memory protection, integer overflow and wraparound, and expression side effects. These threats are more likely to occur than the others. Less pressing and unlikely threats are unhandled expression, memory allocation, runtime assertions, and string conversion. These threats are less likely to occur but should be addressed after mitigating those with higher priority and likelihood.   </a:t>
            </a:r>
          </a:p>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Static analysis tools, like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Cppcheck</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can be used to automate detection and diagnose most of the vulnerabilities that create these threats before and during compile time. </a:t>
            </a:r>
          </a:p>
          <a:p>
            <a:pPr marL="0" lvl="0" indent="0" algn="l" rtl="0">
              <a:lnSpc>
                <a:spcPct val="100000"/>
              </a:lnSpc>
              <a:spcBef>
                <a:spcPts val="0"/>
              </a:spcBef>
              <a:spcAft>
                <a:spcPts val="0"/>
              </a:spcAft>
              <a:buSzPts val="1100"/>
              <a:buNone/>
            </a:pP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41715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table on this slide lists the 10 security principles, in no particular order, defined in the Security Policy and maps them to coding standards that apply to each of them. It serves to show the alignment between security principles and standards. The principles are validate input data, heed compiler warnings, architect and design for security policies, keep it simple, default deny, adhere to the principle of least privilege, sanitize data sent to other systems, practice defense in depth, use effective quality assurance techniques, and adopt a secure coding standard. Most principles map to multiple secure coding standards. However, default deny and adhere to the principle of least privilege are principles that apply to Authorization standards discussed later. </a:t>
            </a: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following table ranks the 10 secure coding standards in priority order. The ranking of standards was influenced by severity, likelihood, and remediation costs. The standards ranked at the top of the list are those that are more likely to occur and have a greater impact on security, both in damages and financially. From highest priority to lowest priority, the secure coding standards are: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Ensure that unsigned integer operations do not wrap,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Ensure that operations on signed integers do not result in overflow,</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Guarantee that storage for strings has sufficient space for character data and the null terminator,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Sanitize data passed to complex subsystems,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Do not access freed memory,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Do not depend on the order of evaluation for side effects,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Detect errors when converting a string to a number,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Use static assertions to test the values of constant expressions,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Handle all exceptions,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And </a:t>
            </a: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Declare identifiers before using them,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49676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This noncompliant code is an example of when the security policy should be applied by using the ensure that operations on signed integers do not result in overflow coding standard. </a:t>
            </a: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91441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The compliant code is an example of the policy being applied to mitigate integer overflow vulnerabilities present in the noncompliant code by using a precondition check.</a:t>
            </a: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26638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Encryption at rest protects stored data by transforming it from plaintext to an encoded, unreadable form. It is important because even if a hacker obtains the data, it will be unusable because of its encrypted state. The policy applicable to encryption at rest is data at rest must be encrypted at all times before it is written to a database storage system or disk using the Advanced Encryption Standard (AES) algorithm, AES-256; especially sensitive data.</a:t>
            </a:r>
          </a:p>
          <a:p>
            <a:pPr marL="0" marR="0" lvl="0" indent="0">
              <a:lnSpc>
                <a:spcPct val="107000"/>
              </a:lnSpc>
              <a:spcBef>
                <a:spcPts val="0"/>
              </a:spcBef>
              <a:spcAft>
                <a:spcPts val="800"/>
              </a:spcAft>
              <a:buFont typeface="+mj-lt"/>
              <a:buNone/>
              <a:tabLst>
                <a:tab pos="685800" algn="l"/>
              </a:tabLst>
            </a:pP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Encryption in flight protects data that is moving between devices or networks by encrypting it before it is sent and decrypting it after it has reached its destination. It is important because it protects data in case it is intercepted by an unauthorized entity and can inform if data has been compromised after reaching its destination. The policies applicable to encryption in flight are: Authentication and authorization must be performed to ensure that a user is who they say they are and that they have permission to access and view the data they request AND after authentication and authorization have been performed, Transport Layer Security (TLS) should be used to encrypt data before it is sent over the internet and to verify that data has not been tampered with upon its arrival.</a:t>
            </a:r>
          </a:p>
          <a:p>
            <a:pPr marL="0" marR="0" lvl="0" indent="0">
              <a:lnSpc>
                <a:spcPct val="107000"/>
              </a:lnSpc>
              <a:spcBef>
                <a:spcPts val="0"/>
              </a:spcBef>
              <a:spcAft>
                <a:spcPts val="800"/>
              </a:spcAft>
              <a:buFont typeface="+mj-lt"/>
              <a:buNone/>
              <a:tabLst>
                <a:tab pos="685800" algn="l"/>
              </a:tabLst>
            </a:pP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07000"/>
              </a:lnSpc>
              <a:spcBef>
                <a:spcPts val="0"/>
              </a:spcBef>
              <a:spcAft>
                <a:spcPts val="800"/>
              </a:spcAft>
              <a:buFont typeface="+mj-lt"/>
              <a:buNone/>
              <a:tabLst>
                <a:tab pos="685800" algn="l"/>
              </a:tabLst>
            </a:pPr>
            <a:r>
              <a:rPr lang="en-US" sz="1100" kern="100" dirty="0">
                <a:effectLst/>
                <a:latin typeface="Calibri" panose="020F0502020204030204" pitchFamily="34" charset="0"/>
                <a:ea typeface="Calibri" panose="020F0502020204030204" pitchFamily="34" charset="0"/>
                <a:cs typeface="Times New Roman" panose="02020603050405020304" pitchFamily="18" charset="0"/>
              </a:rPr>
              <a:t>Encryption in use protects data while it is accessed or consumed to run analytics or computations. It is important because data in use is the most vulnerable compared to at rest and in flight. The policy applicable to encryption in use is Homomorphic encryption should be used whenever mathematical computations need to be performed on data and decrypted access is not necessary to complete a task. Homomorphic encryption allows basic operations to be performed on encrypted data without first having to decrypt it.</a:t>
            </a:r>
          </a:p>
          <a:p>
            <a:pPr marL="0" lvl="0" indent="0" algn="l" rtl="0">
              <a:lnSpc>
                <a:spcPct val="100000"/>
              </a:lnSpc>
              <a:spcBef>
                <a:spcPts val="0"/>
              </a:spcBef>
              <a:spcAft>
                <a:spcPts val="0"/>
              </a:spcAft>
              <a:buSzPts val="1100"/>
              <a:buNone/>
            </a:pPr>
            <a:endParaRPr lang="en-US"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audio" Target="../media/media10.m4a"/><Relationship Id="rId7" Type="http://schemas.openxmlformats.org/officeDocument/2006/relationships/package" Target="../embeddings/Microsoft_Excel_Worksheet7.xlsx"/><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audio" Target="../media/media11.m4a"/><Relationship Id="rId7" Type="http://schemas.openxmlformats.org/officeDocument/2006/relationships/image" Target="../media/image16.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audio" Target="../media/media12.m4a"/><Relationship Id="rId7" Type="http://schemas.openxmlformats.org/officeDocument/2006/relationships/image" Target="../media/image18.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3.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audio" Target="../media/media13.m4a"/><Relationship Id="rId7" Type="http://schemas.openxmlformats.org/officeDocument/2006/relationships/image" Target="../media/image20.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4.m4a"/><Relationship Id="rId7" Type="http://schemas.openxmlformats.org/officeDocument/2006/relationships/image" Target="../media/image23.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22.png"/><Relationship Id="rId5" Type="http://schemas.openxmlformats.org/officeDocument/2006/relationships/notesSlide" Target="../notesSlides/notesSlide14.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5.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audio" Target="../media/media15.m4a"/><Relationship Id="rId7" Type="http://schemas.openxmlformats.org/officeDocument/2006/relationships/image" Target="../media/image18.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11" Type="http://schemas.openxmlformats.org/officeDocument/2006/relationships/image" Target="../media/image4.png"/><Relationship Id="rId5" Type="http://schemas.openxmlformats.org/officeDocument/2006/relationships/notesSlide" Target="../notesSlides/notesSlide15.xml"/><Relationship Id="rId10" Type="http://schemas.openxmlformats.org/officeDocument/2006/relationships/image" Target="../media/image16.png"/><Relationship Id="rId4" Type="http://schemas.openxmlformats.org/officeDocument/2006/relationships/slideLayout" Target="../slideLayouts/slideLayout2.xml"/><Relationship Id="rId9" Type="http://schemas.openxmlformats.org/officeDocument/2006/relationships/image" Target="../media/image23.png"/></Relationships>
</file>

<file path=ppt/slides/_rels/slide1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6.m4a"/><Relationship Id="rId7" Type="http://schemas.openxmlformats.org/officeDocument/2006/relationships/image" Target="../media/image3.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24.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7.m4a"/><Relationship Id="rId7" Type="http://schemas.openxmlformats.org/officeDocument/2006/relationships/image" Target="../media/image3.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image" Target="../media/image24.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cppcheck.net/" TargetMode="External"/><Relationship Id="rId3" Type="http://schemas.openxmlformats.org/officeDocument/2006/relationships/audio" Target="../media/media18.m4a"/><Relationship Id="rId7" Type="http://schemas.openxmlformats.org/officeDocument/2006/relationships/image" Target="../media/image3.png"/><Relationship Id="rId2" Type="http://schemas.microsoft.com/office/2007/relationships/media" Target="../media/media18.m4a"/><Relationship Id="rId1" Type="http://schemas.openxmlformats.org/officeDocument/2006/relationships/tags" Target="../tags/tag19.xml"/><Relationship Id="rId6" Type="http://schemas.openxmlformats.org/officeDocument/2006/relationships/image" Target="../media/image24.png"/><Relationship Id="rId11" Type="http://schemas.openxmlformats.org/officeDocument/2006/relationships/image" Target="../media/image4.png"/><Relationship Id="rId5" Type="http://schemas.openxmlformats.org/officeDocument/2006/relationships/notesSlide" Target="../notesSlides/notesSlide18.xml"/><Relationship Id="rId10" Type="http://schemas.openxmlformats.org/officeDocument/2006/relationships/image" Target="../media/image25.png"/><Relationship Id="rId4" Type="http://schemas.openxmlformats.org/officeDocument/2006/relationships/slideLayout" Target="../slideLayouts/slideLayout2.xml"/><Relationship Id="rId9" Type="http://schemas.openxmlformats.org/officeDocument/2006/relationships/hyperlink" Target="https://www.mathworks.com/products/polyspace-bug-finder.html" TargetMode="External"/></Relationships>
</file>

<file path=ppt/slides/_rels/slide19.xml.rels><?xml version="1.0" encoding="UTF-8" standalone="yes"?>
<Relationships xmlns="http://schemas.openxmlformats.org/package/2006/relationships"><Relationship Id="rId8" Type="http://schemas.openxmlformats.org/officeDocument/2006/relationships/hyperlink" Target="https://www.parasoft.com/products/parasoft-c-ctest/" TargetMode="External"/><Relationship Id="rId3" Type="http://schemas.openxmlformats.org/officeDocument/2006/relationships/audio" Target="../media/media19.m4a"/><Relationship Id="rId7" Type="http://schemas.openxmlformats.org/officeDocument/2006/relationships/image" Target="../media/image3.png"/><Relationship Id="rId2" Type="http://schemas.microsoft.com/office/2007/relationships/media" Target="../media/media19.m4a"/><Relationship Id="rId1" Type="http://schemas.openxmlformats.org/officeDocument/2006/relationships/tags" Target="../tags/tag20.xml"/><Relationship Id="rId6" Type="http://schemas.openxmlformats.org/officeDocument/2006/relationships/image" Target="../media/image24.png"/><Relationship Id="rId5" Type="http://schemas.openxmlformats.org/officeDocument/2006/relationships/notesSlide" Target="../notesSlides/notesSlide19.xml"/><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hyperlink" Target="https://www.intruder.io/lp/automated-penetration-testing"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2.m4a"/><Relationship Id="rId7" Type="http://schemas.openxmlformats.org/officeDocument/2006/relationships/image" Target="../media/image5.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hyperlink" Target="../CS%20405%20Security%20Policy.docx" TargetMode="External"/><Relationship Id="rId5" Type="http://schemas.openxmlformats.org/officeDocument/2006/relationships/notesSlide" Target="../notesSlides/notesSlide2.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openxmlformats.org/officeDocument/2006/relationships/hyperlink" Target="https://www.atlassian.com/software/jira" TargetMode="External"/><Relationship Id="rId3" Type="http://schemas.openxmlformats.org/officeDocument/2006/relationships/audio" Target="../media/media20.m4a"/><Relationship Id="rId7" Type="http://schemas.openxmlformats.org/officeDocument/2006/relationships/image" Target="../media/image3.png"/><Relationship Id="rId2" Type="http://schemas.microsoft.com/office/2007/relationships/media" Target="../media/media20.m4a"/><Relationship Id="rId1" Type="http://schemas.openxmlformats.org/officeDocument/2006/relationships/tags" Target="../tags/tag21.xml"/><Relationship Id="rId6" Type="http://schemas.openxmlformats.org/officeDocument/2006/relationships/image" Target="../media/image24.png"/><Relationship Id="rId5" Type="http://schemas.openxmlformats.org/officeDocument/2006/relationships/notesSlide" Target="../notesSlides/notesSlide20.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2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1.m4a"/><Relationship Id="rId7" Type="http://schemas.openxmlformats.org/officeDocument/2006/relationships/image" Target="../media/image26.png"/><Relationship Id="rId2" Type="http://schemas.microsoft.com/office/2007/relationships/media" Target="../media/media21.m4a"/><Relationship Id="rId1" Type="http://schemas.openxmlformats.org/officeDocument/2006/relationships/tags" Target="../tags/tag22.xml"/><Relationship Id="rId6" Type="http://schemas.openxmlformats.org/officeDocument/2006/relationships/image" Target="../media/image3.png"/><Relationship Id="rId5" Type="http://schemas.openxmlformats.org/officeDocument/2006/relationships/notesSlide" Target="../notesSlides/notesSlide21.xml"/><Relationship Id="rId4"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audio" Target="../media/media22.m4a"/><Relationship Id="rId7" Type="http://schemas.openxmlformats.org/officeDocument/2006/relationships/image" Target="../media/image3.png"/><Relationship Id="rId2" Type="http://schemas.microsoft.com/office/2007/relationships/media" Target="../media/media22.m4a"/><Relationship Id="rId1" Type="http://schemas.openxmlformats.org/officeDocument/2006/relationships/tags" Target="../tags/tag23.xml"/><Relationship Id="rId6" Type="http://schemas.openxmlformats.org/officeDocument/2006/relationships/hyperlink" Target="https://www.twilio.com/blog/august-2022-social-engineering-attack" TargetMode="External"/><Relationship Id="rId5" Type="http://schemas.openxmlformats.org/officeDocument/2006/relationships/notesSlide" Target="../notesSlides/notesSlide22.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audio" Target="../media/media23.m4a"/><Relationship Id="rId7" Type="http://schemas.openxmlformats.org/officeDocument/2006/relationships/image" Target="../media/image4.png"/><Relationship Id="rId2" Type="http://schemas.microsoft.com/office/2007/relationships/media" Target="../media/media23.m4a"/><Relationship Id="rId1" Type="http://schemas.openxmlformats.org/officeDocument/2006/relationships/tags" Target="../tags/tag24.xml"/><Relationship Id="rId6" Type="http://schemas.openxmlformats.org/officeDocument/2006/relationships/image" Target="../media/image3.png"/><Relationship Id="rId5" Type="http://schemas.openxmlformats.org/officeDocument/2006/relationships/notesSlide" Target="../notesSlides/notesSlide23.xml"/><Relationship Id="rId4"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www.twilio.com/blog/august-2022-social-engineering-attack" TargetMode="External"/><Relationship Id="rId3" Type="http://schemas.openxmlformats.org/officeDocument/2006/relationships/notesSlide" Target="../notesSlides/notesSlide24.xml"/><Relationship Id="rId7" Type="http://schemas.openxmlformats.org/officeDocument/2006/relationships/hyperlink" Target="https://commons.wikimedia.org/wiki/File:Cybersecurity_Visuals_Challenge_2019_-_John_Hurley.png" TargetMode="Externa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25.xml"/><Relationship Id="rId6" Type="http://schemas.openxmlformats.org/officeDocument/2006/relationships/hyperlink" Target="https://www.techtarget.com/searchsecurity/definition/homomorphic-encryption" TargetMode="External"/><Relationship Id="rId11" Type="http://schemas.openxmlformats.org/officeDocument/2006/relationships/hyperlink" Target="https://www.bmc.com/blogs/impact-urgency-priority/" TargetMode="External"/><Relationship Id="rId5" Type="http://schemas.openxmlformats.org/officeDocument/2006/relationships/hyperlink" Target="https://www.techtarget.com/searchsecurity/feature/Best-practices-to-secure-data-at-rest-in-use-and-in-motion" TargetMode="External"/><Relationship Id="rId10" Type="http://schemas.openxmlformats.org/officeDocument/2006/relationships/hyperlink" Target="https://www.strongdm.com/blog/aaa-security" TargetMode="External"/><Relationship Id="rId4" Type="http://schemas.openxmlformats.org/officeDocument/2006/relationships/hyperlink" Target="https://owasp.org/www-community/Threat_Modeling_Process" TargetMode="External"/><Relationship Id="rId9" Type="http://schemas.openxmlformats.org/officeDocument/2006/relationships/hyperlink" Target="https://snyk.io/learn/application-security/iast-interactive-application-security-testing/"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audio" Target="../media/media3.m4a"/><Relationship Id="rId7" Type="http://schemas.openxmlformats.org/officeDocument/2006/relationships/package" Target="../embeddings/Microsoft_Excel_Worksheet.xlsx"/><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audio" Target="../media/media4.m4a"/><Relationship Id="rId7" Type="http://schemas.openxmlformats.org/officeDocument/2006/relationships/package" Target="../embeddings/Microsoft_Excel_Worksheet1.xlsx"/><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image" Target="../media/image7.jpg"/></Relationships>
</file>

<file path=ppt/slides/_rels/slide5.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audio" Target="../media/media5.m4a"/><Relationship Id="rId7" Type="http://schemas.openxmlformats.org/officeDocument/2006/relationships/package" Target="../embeddings/Microsoft_Excel_Worksheet2.xlsx"/><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6.m4a"/><Relationship Id="rId7" Type="http://schemas.openxmlformats.org/officeDocument/2006/relationships/image" Target="../media/image9.emf"/><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package" Target="../embeddings/Microsoft_Excel_Worksheet3.xlsx"/><Relationship Id="rId5" Type="http://schemas.openxmlformats.org/officeDocument/2006/relationships/notesSlide" Target="../notesSlides/notesSlide6.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7.m4a"/><Relationship Id="rId7" Type="http://schemas.openxmlformats.org/officeDocument/2006/relationships/image" Target="../media/image10.emf"/><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package" Target="../embeddings/Microsoft_Excel_Worksheet4.xlsx"/><Relationship Id="rId5" Type="http://schemas.openxmlformats.org/officeDocument/2006/relationships/notesSlide" Target="../notesSlides/notesSlide7.xml"/><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image" Target="../media/image11.emf"/></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8.m4a"/><Relationship Id="rId7" Type="http://schemas.openxmlformats.org/officeDocument/2006/relationships/image" Target="../media/image12.emf"/><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package" Target="../embeddings/Microsoft_Excel_Worksheet5.xlsx"/><Relationship Id="rId11" Type="http://schemas.openxmlformats.org/officeDocument/2006/relationships/image" Target="../media/image4.png"/><Relationship Id="rId5" Type="http://schemas.openxmlformats.org/officeDocument/2006/relationships/notesSlide" Target="../notesSlides/notesSlide8.xml"/><Relationship Id="rId10" Type="http://schemas.openxmlformats.org/officeDocument/2006/relationships/image" Target="../media/image13.png"/><Relationship Id="rId4" Type="http://schemas.openxmlformats.org/officeDocument/2006/relationships/slideLayout" Target="../slideLayouts/slideLayout2.xml"/><Relationship Id="rId9" Type="http://schemas.openxmlformats.org/officeDocument/2006/relationships/image" Target="../media/image11.emf"/></Relationships>
</file>

<file path=ppt/slides/_rels/slide9.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audio" Target="../media/media9.m4a"/><Relationship Id="rId7" Type="http://schemas.openxmlformats.org/officeDocument/2006/relationships/package" Target="../embeddings/Microsoft_Excel_Worksheet6.xlsx"/><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Paul Kenaga</a:t>
            </a:r>
            <a:endParaRPr dirty="0"/>
          </a:p>
          <a:p>
            <a:pPr marL="0" lvl="0" indent="0" algn="l" rtl="0">
              <a:lnSpc>
                <a:spcPct val="70000"/>
              </a:lnSpc>
              <a:spcBef>
                <a:spcPts val="1000"/>
              </a:spcBef>
              <a:spcAft>
                <a:spcPts val="0"/>
              </a:spcAft>
              <a:buClr>
                <a:schemeClr val="lt1"/>
              </a:buClr>
              <a:buSzPts val="1850"/>
              <a:buNone/>
            </a:pPr>
            <a:endParaRPr sz="1850" i="1"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6" name="Audio 5">
            <a:hlinkClick r:id="" action="ppaction://media"/>
            <a:extLst>
              <a:ext uri="{FF2B5EF4-FFF2-40B4-BE49-F238E27FC236}">
                <a16:creationId xmlns:a16="http://schemas.microsoft.com/office/drawing/2014/main" id="{C08AB14D-DF3C-6006-3005-EF20CB073A3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9090"/>
    </mc:Choice>
    <mc:Fallback>
      <p:transition spd="slow" advTm="19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6" name="Object 5">
            <a:extLst>
              <a:ext uri="{FF2B5EF4-FFF2-40B4-BE49-F238E27FC236}">
                <a16:creationId xmlns:a16="http://schemas.microsoft.com/office/drawing/2014/main" id="{D1996554-8DF3-CC8E-6CB6-C655FFA7CCB4}"/>
              </a:ext>
            </a:extLst>
          </p:cNvPr>
          <p:cNvGraphicFramePr>
            <a:graphicFrameLocks noChangeAspect="1"/>
          </p:cNvGraphicFramePr>
          <p:nvPr>
            <p:extLst>
              <p:ext uri="{D42A27DB-BD31-4B8C-83A1-F6EECF244321}">
                <p14:modId xmlns:p14="http://schemas.microsoft.com/office/powerpoint/2010/main" val="2429946632"/>
              </p:ext>
            </p:extLst>
          </p:nvPr>
        </p:nvGraphicFramePr>
        <p:xfrm>
          <a:off x="1973263" y="1890713"/>
          <a:ext cx="8245475" cy="4300537"/>
        </p:xfrm>
        <a:graphic>
          <a:graphicData uri="http://schemas.openxmlformats.org/presentationml/2006/ole">
            <mc:AlternateContent xmlns:mc="http://schemas.openxmlformats.org/markup-compatibility/2006">
              <mc:Choice xmlns:v="urn:schemas-microsoft-com:vml" Requires="v">
                <p:oleObj name="Worksheet" r:id="rId7" imgW="7724868" imgH="4029075" progId="Excel.Sheet.12">
                  <p:embed/>
                </p:oleObj>
              </mc:Choice>
              <mc:Fallback>
                <p:oleObj name="Worksheet" r:id="rId7" imgW="7724868" imgH="4029075" progId="Excel.Sheet.12">
                  <p:embed/>
                  <p:pic>
                    <p:nvPicPr>
                      <p:cNvPr id="0" name=""/>
                      <p:cNvPicPr/>
                      <p:nvPr/>
                    </p:nvPicPr>
                    <p:blipFill>
                      <a:blip r:embed="rId8"/>
                      <a:stretch>
                        <a:fillRect/>
                      </a:stretch>
                    </p:blipFill>
                    <p:spPr>
                      <a:xfrm>
                        <a:off x="1973263" y="1890713"/>
                        <a:ext cx="8245475" cy="4300537"/>
                      </a:xfrm>
                      <a:prstGeom prst="rect">
                        <a:avLst/>
                      </a:prstGeom>
                    </p:spPr>
                  </p:pic>
                </p:oleObj>
              </mc:Fallback>
            </mc:AlternateContent>
          </a:graphicData>
        </a:graphic>
      </p:graphicFrame>
      <p:pic>
        <p:nvPicPr>
          <p:cNvPr id="7" name="Audio 6">
            <a:hlinkClick r:id="" action="ppaction://media"/>
            <a:extLst>
              <a:ext uri="{FF2B5EF4-FFF2-40B4-BE49-F238E27FC236}">
                <a16:creationId xmlns:a16="http://schemas.microsoft.com/office/drawing/2014/main" id="{1BBF73A0-27C9-17AB-6787-03DEE179D90C}"/>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7041"/>
    </mc:Choice>
    <mc:Fallback>
      <p:transition spd="slow" advTm="147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405353" y="764373"/>
            <a:ext cx="11100847"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Is a vector empty when first created?</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Picture 5">
            <a:extLst>
              <a:ext uri="{FF2B5EF4-FFF2-40B4-BE49-F238E27FC236}">
                <a16:creationId xmlns:a16="http://schemas.microsoft.com/office/drawing/2014/main" id="{B971C659-300D-811A-6A34-273792F122DE}"/>
              </a:ext>
            </a:extLst>
          </p:cNvPr>
          <p:cNvPicPr>
            <a:picLocks noChangeAspect="1"/>
          </p:cNvPicPr>
          <p:nvPr/>
        </p:nvPicPr>
        <p:blipFill>
          <a:blip r:embed="rId7"/>
          <a:stretch>
            <a:fillRect/>
          </a:stretch>
        </p:blipFill>
        <p:spPr>
          <a:xfrm>
            <a:off x="1604336" y="2209673"/>
            <a:ext cx="4291807" cy="1886086"/>
          </a:xfrm>
          <a:prstGeom prst="rect">
            <a:avLst/>
          </a:prstGeom>
        </p:spPr>
      </p:pic>
      <p:pic>
        <p:nvPicPr>
          <p:cNvPr id="8" name="Picture 7">
            <a:extLst>
              <a:ext uri="{FF2B5EF4-FFF2-40B4-BE49-F238E27FC236}">
                <a16:creationId xmlns:a16="http://schemas.microsoft.com/office/drawing/2014/main" id="{9A831811-A9DF-1895-4CBE-3344F1080E39}"/>
              </a:ext>
            </a:extLst>
          </p:cNvPr>
          <p:cNvPicPr>
            <a:picLocks noChangeAspect="1"/>
          </p:cNvPicPr>
          <p:nvPr/>
        </p:nvPicPr>
        <p:blipFill rotWithShape="1">
          <a:blip r:embed="rId8"/>
          <a:srcRect t="1683" b="-1"/>
          <a:stretch/>
        </p:blipFill>
        <p:spPr>
          <a:xfrm>
            <a:off x="1604336" y="4448174"/>
            <a:ext cx="6649378" cy="889781"/>
          </a:xfrm>
          <a:prstGeom prst="rect">
            <a:avLst/>
          </a:prstGeom>
        </p:spPr>
      </p:pic>
      <p:pic>
        <p:nvPicPr>
          <p:cNvPr id="7" name="Audio 6">
            <a:hlinkClick r:id="" action="ppaction://media"/>
            <a:extLst>
              <a:ext uri="{FF2B5EF4-FFF2-40B4-BE49-F238E27FC236}">
                <a16:creationId xmlns:a16="http://schemas.microsoft.com/office/drawing/2014/main" id="{B059ADE9-A824-84A6-3568-4BA1F5DBDABD}"/>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993244734"/>
      </p:ext>
    </p:extLst>
  </p:cSld>
  <p:clrMapOvr>
    <a:masterClrMapping/>
  </p:clrMapOvr>
  <mc:AlternateContent xmlns:mc="http://schemas.openxmlformats.org/markup-compatibility/2006">
    <mc:Choice xmlns:p14="http://schemas.microsoft.com/office/powerpoint/2010/main" Requires="p14">
      <p:transition spd="slow" p14:dur="2000" advTm="34175"/>
    </mc:Choice>
    <mc:Fallback>
      <p:transition spd="slow" advTm="34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1970202" y="764373"/>
            <a:ext cx="9535998"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Is index 1 out of range for an empty vector? </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icture 1">
            <a:extLst>
              <a:ext uri="{FF2B5EF4-FFF2-40B4-BE49-F238E27FC236}">
                <a16:creationId xmlns:a16="http://schemas.microsoft.com/office/drawing/2014/main" id="{29172C72-D7A8-AB48-F011-7E3A0DD93225}"/>
              </a:ext>
            </a:extLst>
          </p:cNvPr>
          <p:cNvPicPr>
            <a:picLocks noChangeAspect="1"/>
          </p:cNvPicPr>
          <p:nvPr/>
        </p:nvPicPr>
        <p:blipFill>
          <a:blip r:embed="rId7"/>
          <a:stretch>
            <a:fillRect/>
          </a:stretch>
        </p:blipFill>
        <p:spPr>
          <a:xfrm>
            <a:off x="1604336" y="2209673"/>
            <a:ext cx="8777290" cy="2438653"/>
          </a:xfrm>
          <a:prstGeom prst="rect">
            <a:avLst/>
          </a:prstGeom>
        </p:spPr>
      </p:pic>
      <p:pic>
        <p:nvPicPr>
          <p:cNvPr id="4" name="Picture 3">
            <a:extLst>
              <a:ext uri="{FF2B5EF4-FFF2-40B4-BE49-F238E27FC236}">
                <a16:creationId xmlns:a16="http://schemas.microsoft.com/office/drawing/2014/main" id="{034A9011-D855-8652-C723-833E5F6C3EA7}"/>
              </a:ext>
            </a:extLst>
          </p:cNvPr>
          <p:cNvPicPr>
            <a:picLocks noChangeAspect="1"/>
          </p:cNvPicPr>
          <p:nvPr/>
        </p:nvPicPr>
        <p:blipFill rotWithShape="1">
          <a:blip r:embed="rId8"/>
          <a:srcRect l="578" t="1231" r="485" b="1559"/>
          <a:stretch/>
        </p:blipFill>
        <p:spPr>
          <a:xfrm>
            <a:off x="1643063" y="4994275"/>
            <a:ext cx="6615112" cy="888999"/>
          </a:xfrm>
          <a:prstGeom prst="rect">
            <a:avLst/>
          </a:prstGeom>
        </p:spPr>
      </p:pic>
      <p:pic>
        <p:nvPicPr>
          <p:cNvPr id="24" name="Audio 23">
            <a:hlinkClick r:id="" action="ppaction://media"/>
            <a:extLst>
              <a:ext uri="{FF2B5EF4-FFF2-40B4-BE49-F238E27FC236}">
                <a16:creationId xmlns:a16="http://schemas.microsoft.com/office/drawing/2014/main" id="{693325F5-B805-98BD-BF9A-F107DAD4A782}"/>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437234998"/>
      </p:ext>
    </p:extLst>
  </p:cSld>
  <p:clrMapOvr>
    <a:masterClrMapping/>
  </p:clrMapOvr>
  <mc:AlternateContent xmlns:mc="http://schemas.openxmlformats.org/markup-compatibility/2006">
    <mc:Choice xmlns:p14="http://schemas.microsoft.com/office/powerpoint/2010/main" Requires="p14">
      <p:transition spd="slow" p14:dur="2000" advTm="20696"/>
    </mc:Choice>
    <mc:Fallback>
      <p:transition spd="slow" advTm="206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405353" y="764373"/>
            <a:ext cx="11100847"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Can n values be added to a vector?</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icture 1">
            <a:extLst>
              <a:ext uri="{FF2B5EF4-FFF2-40B4-BE49-F238E27FC236}">
                <a16:creationId xmlns:a16="http://schemas.microsoft.com/office/drawing/2014/main" id="{5FD702DE-B801-85CD-8DD9-7E96E93BF01A}"/>
              </a:ext>
            </a:extLst>
          </p:cNvPr>
          <p:cNvPicPr>
            <a:picLocks noChangeAspect="1"/>
          </p:cNvPicPr>
          <p:nvPr/>
        </p:nvPicPr>
        <p:blipFill>
          <a:blip r:embed="rId7"/>
          <a:stretch>
            <a:fillRect/>
          </a:stretch>
        </p:blipFill>
        <p:spPr>
          <a:xfrm>
            <a:off x="1604336" y="2209673"/>
            <a:ext cx="3967467" cy="3047968"/>
          </a:xfrm>
          <a:prstGeom prst="rect">
            <a:avLst/>
          </a:prstGeom>
        </p:spPr>
      </p:pic>
      <p:pic>
        <p:nvPicPr>
          <p:cNvPr id="4" name="Picture 3">
            <a:extLst>
              <a:ext uri="{FF2B5EF4-FFF2-40B4-BE49-F238E27FC236}">
                <a16:creationId xmlns:a16="http://schemas.microsoft.com/office/drawing/2014/main" id="{86538C07-C5E5-9DFD-CA97-2A723C67E9C0}"/>
              </a:ext>
            </a:extLst>
          </p:cNvPr>
          <p:cNvPicPr>
            <a:picLocks noChangeAspect="1"/>
          </p:cNvPicPr>
          <p:nvPr/>
        </p:nvPicPr>
        <p:blipFill rotWithShape="1">
          <a:blip r:embed="rId8"/>
          <a:srcRect r="172"/>
          <a:stretch/>
        </p:blipFill>
        <p:spPr>
          <a:xfrm>
            <a:off x="1604336" y="5572163"/>
            <a:ext cx="6647489" cy="885949"/>
          </a:xfrm>
          <a:prstGeom prst="rect">
            <a:avLst/>
          </a:prstGeom>
        </p:spPr>
      </p:pic>
      <p:pic>
        <p:nvPicPr>
          <p:cNvPr id="12" name="Audio 11">
            <a:hlinkClick r:id="" action="ppaction://media"/>
            <a:extLst>
              <a:ext uri="{FF2B5EF4-FFF2-40B4-BE49-F238E27FC236}">
                <a16:creationId xmlns:a16="http://schemas.microsoft.com/office/drawing/2014/main" id="{AABF2DC4-F52A-785B-C8CC-0B9F9B5B73BD}"/>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017786127"/>
      </p:ext>
    </p:extLst>
  </p:cSld>
  <p:clrMapOvr>
    <a:masterClrMapping/>
  </p:clrMapOvr>
  <mc:AlternateContent xmlns:mc="http://schemas.openxmlformats.org/markup-compatibility/2006">
    <mc:Choice xmlns:p14="http://schemas.microsoft.com/office/powerpoint/2010/main" Requires="p14">
      <p:transition spd="slow" p14:dur="2000" advTm="13882"/>
    </mc:Choice>
    <mc:Fallback>
      <p:transition spd="slow" advTm="13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5" name="Picture 4">
            <a:extLst>
              <a:ext uri="{FF2B5EF4-FFF2-40B4-BE49-F238E27FC236}">
                <a16:creationId xmlns:a16="http://schemas.microsoft.com/office/drawing/2014/main" id="{CCF76E78-5AA9-CBB8-A19F-6645E68D3D81}"/>
              </a:ext>
            </a:extLst>
          </p:cNvPr>
          <p:cNvPicPr>
            <a:picLocks noChangeAspect="1"/>
          </p:cNvPicPr>
          <p:nvPr/>
        </p:nvPicPr>
        <p:blipFill rotWithShape="1">
          <a:blip r:embed="rId6"/>
          <a:srcRect l="366" r="315"/>
          <a:stretch/>
        </p:blipFill>
        <p:spPr>
          <a:xfrm>
            <a:off x="1628775" y="5572162"/>
            <a:ext cx="6623050" cy="885949"/>
          </a:xfrm>
          <a:prstGeom prst="rect">
            <a:avLst/>
          </a:prstGeom>
        </p:spPr>
      </p:pic>
      <p:pic>
        <p:nvPicPr>
          <p:cNvPr id="3" name="Picture 2">
            <a:extLst>
              <a:ext uri="{FF2B5EF4-FFF2-40B4-BE49-F238E27FC236}">
                <a16:creationId xmlns:a16="http://schemas.microsoft.com/office/drawing/2014/main" id="{3B07E798-0934-D6C9-6F2E-303E8A60A62C}"/>
              </a:ext>
            </a:extLst>
          </p:cNvPr>
          <p:cNvPicPr>
            <a:picLocks noChangeAspect="1"/>
          </p:cNvPicPr>
          <p:nvPr/>
        </p:nvPicPr>
        <p:blipFill>
          <a:blip r:embed="rId7"/>
          <a:stretch>
            <a:fillRect/>
          </a:stretch>
        </p:blipFill>
        <p:spPr>
          <a:xfrm>
            <a:off x="1604336" y="2209673"/>
            <a:ext cx="8493315" cy="3047968"/>
          </a:xfrm>
          <a:prstGeom prst="rect">
            <a:avLst/>
          </a:prstGeom>
        </p:spPr>
      </p:pic>
      <p:sp>
        <p:nvSpPr>
          <p:cNvPr id="195" name="Google Shape;195;g9504e29505_0_0"/>
          <p:cNvSpPr txBox="1">
            <a:spLocks noGrp="1"/>
          </p:cNvSpPr>
          <p:nvPr>
            <p:ph type="title"/>
          </p:nvPr>
        </p:nvSpPr>
        <p:spPr>
          <a:xfrm>
            <a:off x="1970202" y="764373"/>
            <a:ext cx="9535998"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Can the capacity of a vector exceed implementation defined length limits?</a:t>
            </a:r>
            <a:endParaRPr dirty="0"/>
          </a:p>
        </p:txBody>
      </p:sp>
      <p:pic>
        <p:nvPicPr>
          <p:cNvPr id="197" name="Google Shape;197;g9504e29505_0_0"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13" name="Audio 12">
            <a:hlinkClick r:id="" action="ppaction://media"/>
            <a:extLst>
              <a:ext uri="{FF2B5EF4-FFF2-40B4-BE49-F238E27FC236}">
                <a16:creationId xmlns:a16="http://schemas.microsoft.com/office/drawing/2014/main" id="{DB063109-EBF3-84AC-B852-B8B166E6E63E}"/>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137706101"/>
      </p:ext>
    </p:extLst>
  </p:cSld>
  <p:clrMapOvr>
    <a:masterClrMapping/>
  </p:clrMapOvr>
  <mc:AlternateContent xmlns:mc="http://schemas.openxmlformats.org/markup-compatibility/2006">
    <mc:Choice xmlns:p14="http://schemas.microsoft.com/office/powerpoint/2010/main" Requires="p14">
      <p:transition spd="slow" p14:dur="2000" advTm="20438"/>
    </mc:Choice>
    <mc:Fallback>
      <p:transition spd="slow" advTm="204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405353" y="764373"/>
            <a:ext cx="11100847"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Tests</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icture 1">
            <a:extLst>
              <a:ext uri="{FF2B5EF4-FFF2-40B4-BE49-F238E27FC236}">
                <a16:creationId xmlns:a16="http://schemas.microsoft.com/office/drawing/2014/main" id="{E8A0626F-07E7-4C31-68C1-8A424281FF10}"/>
              </a:ext>
            </a:extLst>
          </p:cNvPr>
          <p:cNvPicPr>
            <a:picLocks noChangeAspect="1"/>
          </p:cNvPicPr>
          <p:nvPr/>
        </p:nvPicPr>
        <p:blipFill>
          <a:blip r:embed="rId7"/>
          <a:stretch>
            <a:fillRect/>
          </a:stretch>
        </p:blipFill>
        <p:spPr>
          <a:xfrm>
            <a:off x="4341500" y="1969922"/>
            <a:ext cx="6742574" cy="1873334"/>
          </a:xfrm>
          <a:prstGeom prst="rect">
            <a:avLst/>
          </a:prstGeom>
        </p:spPr>
      </p:pic>
      <p:pic>
        <p:nvPicPr>
          <p:cNvPr id="3" name="Picture 2">
            <a:extLst>
              <a:ext uri="{FF2B5EF4-FFF2-40B4-BE49-F238E27FC236}">
                <a16:creationId xmlns:a16="http://schemas.microsoft.com/office/drawing/2014/main" id="{FD823D4C-209C-E079-95FB-B84233E9D6EB}"/>
              </a:ext>
            </a:extLst>
          </p:cNvPr>
          <p:cNvPicPr>
            <a:picLocks noChangeAspect="1"/>
          </p:cNvPicPr>
          <p:nvPr/>
        </p:nvPicPr>
        <p:blipFill>
          <a:blip r:embed="rId8"/>
          <a:stretch>
            <a:fillRect/>
          </a:stretch>
        </p:blipFill>
        <p:spPr>
          <a:xfrm>
            <a:off x="8039139" y="4046243"/>
            <a:ext cx="3009985" cy="2312391"/>
          </a:xfrm>
          <a:prstGeom prst="rect">
            <a:avLst/>
          </a:prstGeom>
        </p:spPr>
      </p:pic>
      <p:pic>
        <p:nvPicPr>
          <p:cNvPr id="4" name="Picture 3">
            <a:extLst>
              <a:ext uri="{FF2B5EF4-FFF2-40B4-BE49-F238E27FC236}">
                <a16:creationId xmlns:a16="http://schemas.microsoft.com/office/drawing/2014/main" id="{B2D45B9B-B479-0EA1-8F4B-74C38FE31096}"/>
              </a:ext>
            </a:extLst>
          </p:cNvPr>
          <p:cNvPicPr>
            <a:picLocks noChangeAspect="1"/>
          </p:cNvPicPr>
          <p:nvPr/>
        </p:nvPicPr>
        <p:blipFill>
          <a:blip r:embed="rId9"/>
          <a:stretch>
            <a:fillRect/>
          </a:stretch>
        </p:blipFill>
        <p:spPr>
          <a:xfrm>
            <a:off x="412274" y="4046243"/>
            <a:ext cx="6972105" cy="2502056"/>
          </a:xfrm>
          <a:prstGeom prst="rect">
            <a:avLst/>
          </a:prstGeom>
        </p:spPr>
      </p:pic>
      <p:pic>
        <p:nvPicPr>
          <p:cNvPr id="6" name="Picture 5">
            <a:extLst>
              <a:ext uri="{FF2B5EF4-FFF2-40B4-BE49-F238E27FC236}">
                <a16:creationId xmlns:a16="http://schemas.microsoft.com/office/drawing/2014/main" id="{B971C659-300D-811A-6A34-273792F122DE}"/>
              </a:ext>
            </a:extLst>
          </p:cNvPr>
          <p:cNvPicPr>
            <a:picLocks noChangeAspect="1"/>
          </p:cNvPicPr>
          <p:nvPr/>
        </p:nvPicPr>
        <p:blipFill>
          <a:blip r:embed="rId10"/>
          <a:stretch>
            <a:fillRect/>
          </a:stretch>
        </p:blipFill>
        <p:spPr>
          <a:xfrm>
            <a:off x="405353" y="2322786"/>
            <a:ext cx="3459843" cy="1520470"/>
          </a:xfrm>
          <a:prstGeom prst="rect">
            <a:avLst/>
          </a:prstGeom>
        </p:spPr>
      </p:pic>
      <p:pic>
        <p:nvPicPr>
          <p:cNvPr id="11" name="Audio 10">
            <a:hlinkClick r:id="" action="ppaction://media"/>
            <a:extLst>
              <a:ext uri="{FF2B5EF4-FFF2-40B4-BE49-F238E27FC236}">
                <a16:creationId xmlns:a16="http://schemas.microsoft.com/office/drawing/2014/main" id="{99AED136-196E-24A2-5EFA-4808327FFD6E}"/>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414639095"/>
      </p:ext>
    </p:extLst>
  </p:cSld>
  <p:clrMapOvr>
    <a:masterClrMapping/>
  </p:clrMapOvr>
  <mc:AlternateContent xmlns:mc="http://schemas.openxmlformats.org/markup-compatibility/2006">
    <mc:Choice xmlns:p14="http://schemas.microsoft.com/office/powerpoint/2010/main" Requires="p14">
      <p:transition spd="slow" p14:dur="2000" advTm="20593"/>
    </mc:Choice>
    <mc:Fallback>
      <p:transition spd="slow" advTm="20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97F3FD3C-258E-B22E-3410-0900DA69292E}"/>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124"/>
    </mc:Choice>
    <mc:Fallback>
      <p:transition spd="slow" advTm="36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Assess and Plan / Design</a:t>
            </a:r>
            <a:endParaRPr dirty="0"/>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
        <p:nvSpPr>
          <p:cNvPr id="2" name="Rectangle 1">
            <a:extLst>
              <a:ext uri="{FF2B5EF4-FFF2-40B4-BE49-F238E27FC236}">
                <a16:creationId xmlns:a16="http://schemas.microsoft.com/office/drawing/2014/main" id="{8C58B764-1DD5-629C-C305-DA3BD7A05AA5}"/>
              </a:ext>
            </a:extLst>
          </p:cNvPr>
          <p:cNvSpPr/>
          <p:nvPr/>
        </p:nvSpPr>
        <p:spPr>
          <a:xfrm>
            <a:off x="6400801" y="2747447"/>
            <a:ext cx="2884601" cy="269307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lvl="2" indent="-285750">
              <a:buFont typeface="Arial" panose="020B0604020202020204" pitchFamily="34" charset="0"/>
              <a:buChar char="•"/>
            </a:pPr>
            <a:r>
              <a:rPr lang="en-US" dirty="0">
                <a:solidFill>
                  <a:schemeClr val="tx1"/>
                </a:solidFill>
                <a:latin typeface="Century Gothic" panose="020B0502020202020204" pitchFamily="34" charset="0"/>
              </a:rPr>
              <a:t>Assess Threat Landscape</a:t>
            </a:r>
          </a:p>
          <a:p>
            <a:pPr marL="285750" lvl="2" indent="-285750">
              <a:buFont typeface="Arial" panose="020B0604020202020204" pitchFamily="34" charset="0"/>
              <a:buChar char="•"/>
            </a:pPr>
            <a:r>
              <a:rPr lang="en-US" dirty="0">
                <a:solidFill>
                  <a:schemeClr val="tx1"/>
                </a:solidFill>
                <a:latin typeface="Century Gothic" panose="020B0502020202020204" pitchFamily="34" charset="0"/>
              </a:rPr>
              <a:t>Threat Modeling</a:t>
            </a:r>
          </a:p>
          <a:p>
            <a:pPr marL="285750" lvl="2" indent="-285750">
              <a:buFont typeface="Arial" panose="020B0604020202020204" pitchFamily="34" charset="0"/>
              <a:buChar char="•"/>
            </a:pPr>
            <a:r>
              <a:rPr lang="en-US" dirty="0">
                <a:solidFill>
                  <a:schemeClr val="tx1"/>
                </a:solidFill>
                <a:latin typeface="Century Gothic" panose="020B0502020202020204" pitchFamily="34" charset="0"/>
              </a:rPr>
              <a:t>Identify strategies to mitigate known and presumed vulnerabilities</a:t>
            </a:r>
          </a:p>
          <a:p>
            <a:pPr marL="285750" lvl="2" indent="-285750">
              <a:buFont typeface="Arial" panose="020B0604020202020204" pitchFamily="34" charset="0"/>
              <a:buChar char="•"/>
            </a:pPr>
            <a:endParaRPr lang="en-US" dirty="0">
              <a:solidFill>
                <a:schemeClr val="tx1"/>
              </a:solidFill>
              <a:latin typeface="Century Gothic" panose="020B0502020202020204" pitchFamily="34" charset="0"/>
            </a:endParaRPr>
          </a:p>
          <a:p>
            <a:pPr marL="285750" lvl="2" indent="-285750">
              <a:buFont typeface="Arial" panose="020B0604020202020204" pitchFamily="34" charset="0"/>
              <a:buChar char="•"/>
            </a:pPr>
            <a:r>
              <a:rPr lang="en-US" dirty="0">
                <a:solidFill>
                  <a:schemeClr val="tx1"/>
                </a:solidFill>
                <a:latin typeface="Century Gothic" panose="020B0502020202020204" pitchFamily="34" charset="0"/>
              </a:rPr>
              <a:t>Design test cases</a:t>
            </a:r>
          </a:p>
          <a:p>
            <a:pPr marL="285750" lvl="2" indent="-285750">
              <a:buFont typeface="Arial" panose="020B0604020202020204" pitchFamily="34" charset="0"/>
              <a:buChar char="•"/>
            </a:pPr>
            <a:endParaRPr lang="en-US" dirty="0">
              <a:solidFill>
                <a:schemeClr val="tx1"/>
              </a:solidFill>
              <a:latin typeface="Century Gothic" panose="020B0502020202020204" pitchFamily="34" charset="0"/>
            </a:endParaRPr>
          </a:p>
          <a:p>
            <a:pPr marL="285750" lvl="2" indent="-285750">
              <a:buFont typeface="Arial" panose="020B0604020202020204" pitchFamily="34" charset="0"/>
              <a:buChar char="•"/>
            </a:pPr>
            <a:endParaRPr lang="en-US" dirty="0">
              <a:solidFill>
                <a:schemeClr val="tx1"/>
              </a:solidFill>
              <a:latin typeface="Century Gothic" panose="020B0502020202020204" pitchFamily="34" charset="0"/>
            </a:endParaRPr>
          </a:p>
          <a:p>
            <a:pPr marL="285750" lvl="2" indent="-285750">
              <a:buFont typeface="Arial" panose="020B0604020202020204" pitchFamily="34" charset="0"/>
              <a:buChar char="•"/>
            </a:pPr>
            <a:endParaRPr lang="en-US" dirty="0">
              <a:solidFill>
                <a:schemeClr val="tx1"/>
              </a:solidFill>
              <a:latin typeface="Century Gothic" panose="020B0502020202020204" pitchFamily="34" charset="0"/>
            </a:endParaRPr>
          </a:p>
          <a:p>
            <a:pPr marL="285750" lvl="2" indent="-285750">
              <a:buFont typeface="Arial" panose="020B0604020202020204" pitchFamily="34" charset="0"/>
              <a:buChar char="•"/>
            </a:pPr>
            <a:endParaRPr lang="en-US" dirty="0">
              <a:solidFill>
                <a:schemeClr val="tx1"/>
              </a:solidFill>
              <a:latin typeface="Century Gothic" panose="020B0502020202020204" pitchFamily="34" charset="0"/>
            </a:endParaRPr>
          </a:p>
        </p:txBody>
      </p:sp>
      <p:cxnSp>
        <p:nvCxnSpPr>
          <p:cNvPr id="6" name="Straight Arrow Connector 5">
            <a:extLst>
              <a:ext uri="{FF2B5EF4-FFF2-40B4-BE49-F238E27FC236}">
                <a16:creationId xmlns:a16="http://schemas.microsoft.com/office/drawing/2014/main" id="{64B00472-2A5B-DCA3-C4E8-C37F98FD9FA4}"/>
              </a:ext>
            </a:extLst>
          </p:cNvPr>
          <p:cNvCxnSpPr>
            <a:cxnSpLocks/>
          </p:cNvCxnSpPr>
          <p:nvPr/>
        </p:nvCxnSpPr>
        <p:spPr>
          <a:xfrm flipH="1" flipV="1">
            <a:off x="5486400" y="3064476"/>
            <a:ext cx="914401" cy="29359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76F1C9D2-3C18-0782-75F0-3113BE7798D4}"/>
              </a:ext>
            </a:extLst>
          </p:cNvPr>
          <p:cNvCxnSpPr>
            <a:cxnSpLocks/>
          </p:cNvCxnSpPr>
          <p:nvPr/>
        </p:nvCxnSpPr>
        <p:spPr>
          <a:xfrm flipH="1" flipV="1">
            <a:off x="3645243" y="3932974"/>
            <a:ext cx="2755558" cy="322024"/>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14" name="Audio 13">
            <a:hlinkClick r:id="" action="ppaction://media"/>
            <a:extLst>
              <a:ext uri="{FF2B5EF4-FFF2-40B4-BE49-F238E27FC236}">
                <a16:creationId xmlns:a16="http://schemas.microsoft.com/office/drawing/2014/main" id="{BA537113-49FC-D61D-E946-DAA91674F920}"/>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192104424"/>
      </p:ext>
    </p:extLst>
  </p:cSld>
  <p:clrMapOvr>
    <a:masterClrMapping/>
  </p:clrMapOvr>
  <mc:AlternateContent xmlns:mc="http://schemas.openxmlformats.org/markup-compatibility/2006">
    <mc:Choice xmlns:p14="http://schemas.microsoft.com/office/powerpoint/2010/main" Requires="p14">
      <p:transition spd="slow" p14:dur="2000" advTm="22022"/>
    </mc:Choice>
    <mc:Fallback>
      <p:transition spd="slow" advTm="22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Build / Verify and Test</a:t>
            </a:r>
            <a:endParaRPr dirty="0"/>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89587"/>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
        <p:nvSpPr>
          <p:cNvPr id="2" name="Rectangle 1">
            <a:extLst>
              <a:ext uri="{FF2B5EF4-FFF2-40B4-BE49-F238E27FC236}">
                <a16:creationId xmlns:a16="http://schemas.microsoft.com/office/drawing/2014/main" id="{8C58B764-1DD5-629C-C305-DA3BD7A05AA5}"/>
              </a:ext>
            </a:extLst>
          </p:cNvPr>
          <p:cNvSpPr/>
          <p:nvPr/>
        </p:nvSpPr>
        <p:spPr>
          <a:xfrm>
            <a:off x="6400801" y="2747447"/>
            <a:ext cx="2884601" cy="269307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en-US" dirty="0">
              <a:solidFill>
                <a:schemeClr val="tx1"/>
              </a:solidFill>
              <a:latin typeface="Century Gothic" panose="020B0502020202020204" pitchFamily="34" charset="0"/>
            </a:endParaRPr>
          </a:p>
          <a:p>
            <a:pPr marL="285750" indent="-285750">
              <a:buFont typeface="Arial" panose="020B0604020202020204" pitchFamily="34" charset="0"/>
              <a:buChar char="•"/>
            </a:pPr>
            <a:r>
              <a:rPr lang="en-US" sz="1200" dirty="0">
                <a:solidFill>
                  <a:schemeClr val="tx1"/>
                </a:solidFill>
                <a:latin typeface="Century Gothic" panose="020B0502020202020204" pitchFamily="34" charset="0"/>
              </a:rPr>
              <a:t>IDE Security Plug-Ins</a:t>
            </a:r>
          </a:p>
          <a:p>
            <a:pPr marL="285750" indent="-285750">
              <a:buFont typeface="Arial" panose="020B0604020202020204" pitchFamily="34" charset="0"/>
              <a:buChar char="•"/>
            </a:pPr>
            <a:r>
              <a:rPr lang="en-US" sz="1200" dirty="0">
                <a:solidFill>
                  <a:schemeClr val="tx1"/>
                </a:solidFill>
                <a:latin typeface="Century Gothic" panose="020B0502020202020204" pitchFamily="34" charset="0"/>
              </a:rPr>
              <a:t>Static Application Security Testing</a:t>
            </a:r>
          </a:p>
          <a:p>
            <a:pPr marL="285750" indent="-285750">
              <a:buFont typeface="Arial" panose="020B0604020202020204" pitchFamily="34" charset="0"/>
              <a:buChar char="•"/>
            </a:pPr>
            <a:r>
              <a:rPr lang="en-US" sz="1200" dirty="0">
                <a:solidFill>
                  <a:schemeClr val="tx1"/>
                </a:solidFill>
                <a:latin typeface="Century Gothic" panose="020B0502020202020204" pitchFamily="34" charset="0"/>
              </a:rPr>
              <a:t>Compiler</a:t>
            </a:r>
          </a:p>
          <a:p>
            <a:pPr marL="285750" indent="-285750">
              <a:buFont typeface="Arial" panose="020B0604020202020204" pitchFamily="34" charset="0"/>
              <a:buChar char="•"/>
            </a:pPr>
            <a:r>
              <a:rPr lang="en-US" sz="1200" dirty="0" err="1">
                <a:solidFill>
                  <a:schemeClr val="tx1"/>
                </a:solidFill>
                <a:latin typeface="Century Gothic" panose="020B0502020202020204" pitchFamily="34" charset="0"/>
                <a:hlinkClick r:id="rId8"/>
              </a:rPr>
              <a:t>Cppcheck</a:t>
            </a:r>
            <a:endParaRPr lang="en-US" sz="1200" dirty="0">
              <a:solidFill>
                <a:schemeClr val="tx1"/>
              </a:solidFill>
              <a:latin typeface="Century Gothic" panose="020B0502020202020204" pitchFamily="34" charset="0"/>
            </a:endParaRPr>
          </a:p>
          <a:p>
            <a:pPr marL="285750" indent="-285750">
              <a:buFont typeface="Arial" panose="020B0604020202020204" pitchFamily="34" charset="0"/>
              <a:buChar char="•"/>
            </a:pPr>
            <a:r>
              <a:rPr lang="en-US" sz="1200" dirty="0" err="1">
                <a:solidFill>
                  <a:schemeClr val="tx1"/>
                </a:solidFill>
                <a:latin typeface="Century Gothic" panose="020B0502020202020204" pitchFamily="34" charset="0"/>
                <a:hlinkClick r:id="rId9"/>
              </a:rPr>
              <a:t>Polyspace</a:t>
            </a:r>
            <a:r>
              <a:rPr lang="en-US" sz="1200" dirty="0">
                <a:solidFill>
                  <a:schemeClr val="tx1"/>
                </a:solidFill>
                <a:latin typeface="Century Gothic" panose="020B0502020202020204" pitchFamily="34" charset="0"/>
                <a:hlinkClick r:id="rId9"/>
              </a:rPr>
              <a:t> Bug Finder</a:t>
            </a:r>
            <a:endParaRPr lang="en-US" sz="1200" dirty="0">
              <a:solidFill>
                <a:schemeClr val="tx1"/>
              </a:solidFill>
              <a:latin typeface="Century Gothic" panose="020B0502020202020204" pitchFamily="34" charset="0"/>
            </a:endParaRPr>
          </a:p>
          <a:p>
            <a:pPr marL="285750" indent="-285750">
              <a:buFont typeface="Arial" panose="020B0604020202020204" pitchFamily="34" charset="0"/>
              <a:buChar char="•"/>
            </a:pPr>
            <a:endParaRPr lang="en-US" sz="1200" dirty="0">
              <a:solidFill>
                <a:schemeClr val="tx1"/>
              </a:solidFill>
              <a:latin typeface="Century Gothic" panose="020B0502020202020204" pitchFamily="34" charset="0"/>
            </a:endParaRPr>
          </a:p>
          <a:p>
            <a:pPr marL="285750" indent="-285750">
              <a:buFont typeface="Arial" panose="020B0604020202020204" pitchFamily="34" charset="0"/>
              <a:buChar char="•"/>
            </a:pPr>
            <a:r>
              <a:rPr lang="en-US" sz="1200" dirty="0">
                <a:solidFill>
                  <a:schemeClr val="tx1"/>
                </a:solidFill>
                <a:latin typeface="Century Gothic" panose="020B0502020202020204" pitchFamily="34" charset="0"/>
              </a:rPr>
              <a:t>Unit testing</a:t>
            </a:r>
          </a:p>
          <a:p>
            <a:pPr marL="285750" indent="-285750">
              <a:buFont typeface="Arial" panose="020B0604020202020204" pitchFamily="34" charset="0"/>
              <a:buChar char="•"/>
            </a:pPr>
            <a:endParaRPr lang="en-US" dirty="0">
              <a:solidFill>
                <a:schemeClr val="tx1"/>
              </a:solidFill>
            </a:endParaRPr>
          </a:p>
          <a:p>
            <a:pPr algn="ctr"/>
            <a:endParaRPr lang="en-US" dirty="0"/>
          </a:p>
        </p:txBody>
      </p:sp>
      <p:cxnSp>
        <p:nvCxnSpPr>
          <p:cNvPr id="6" name="Straight Arrow Connector 5">
            <a:extLst>
              <a:ext uri="{FF2B5EF4-FFF2-40B4-BE49-F238E27FC236}">
                <a16:creationId xmlns:a16="http://schemas.microsoft.com/office/drawing/2014/main" id="{64B00472-2A5B-DCA3-C4E8-C37F98FD9FA4}"/>
              </a:ext>
            </a:extLst>
          </p:cNvPr>
          <p:cNvCxnSpPr>
            <a:cxnSpLocks/>
          </p:cNvCxnSpPr>
          <p:nvPr/>
        </p:nvCxnSpPr>
        <p:spPr>
          <a:xfrm flipH="1">
            <a:off x="3629025" y="3545770"/>
            <a:ext cx="2771776" cy="967493"/>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3" name="Straight Arrow Connector 2">
            <a:extLst>
              <a:ext uri="{FF2B5EF4-FFF2-40B4-BE49-F238E27FC236}">
                <a16:creationId xmlns:a16="http://schemas.microsoft.com/office/drawing/2014/main" id="{9B9ADF35-8DD4-CE3C-03C8-B1671A2E7BAD}"/>
              </a:ext>
            </a:extLst>
          </p:cNvPr>
          <p:cNvCxnSpPr>
            <a:cxnSpLocks/>
          </p:cNvCxnSpPr>
          <p:nvPr/>
        </p:nvCxnSpPr>
        <p:spPr>
          <a:xfrm flipH="1">
            <a:off x="5348288" y="4488705"/>
            <a:ext cx="1052513" cy="81137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198" name="Picture 197">
            <a:extLst>
              <a:ext uri="{FF2B5EF4-FFF2-40B4-BE49-F238E27FC236}">
                <a16:creationId xmlns:a16="http://schemas.microsoft.com/office/drawing/2014/main" id="{C6A01741-1FF9-24C6-6F94-421AC62A0996}"/>
              </a:ext>
            </a:extLst>
          </p:cNvPr>
          <p:cNvPicPr>
            <a:picLocks noChangeAspect="1"/>
          </p:cNvPicPr>
          <p:nvPr/>
        </p:nvPicPr>
        <p:blipFill>
          <a:blip r:embed="rId10"/>
          <a:stretch>
            <a:fillRect/>
          </a:stretch>
        </p:blipFill>
        <p:spPr>
          <a:xfrm>
            <a:off x="3731393" y="4148353"/>
            <a:ext cx="1297808" cy="177531"/>
          </a:xfrm>
          <a:prstGeom prst="rect">
            <a:avLst/>
          </a:prstGeom>
        </p:spPr>
      </p:pic>
      <p:pic>
        <p:nvPicPr>
          <p:cNvPr id="14" name="Audio 13">
            <a:hlinkClick r:id="" action="ppaction://media"/>
            <a:extLst>
              <a:ext uri="{FF2B5EF4-FFF2-40B4-BE49-F238E27FC236}">
                <a16:creationId xmlns:a16="http://schemas.microsoft.com/office/drawing/2014/main" id="{3EE73247-E050-E885-98CD-A60CE289FCAC}"/>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635719289"/>
      </p:ext>
    </p:extLst>
  </p:cSld>
  <p:clrMapOvr>
    <a:masterClrMapping/>
  </p:clrMapOvr>
  <mc:AlternateContent xmlns:mc="http://schemas.openxmlformats.org/markup-compatibility/2006">
    <mc:Choice xmlns:p14="http://schemas.microsoft.com/office/powerpoint/2010/main" Requires="p14">
      <p:transition spd="slow" p14:dur="2000" advTm="39146"/>
    </mc:Choice>
    <mc:Fallback>
      <p:transition spd="slow" advTm="39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30286" y="764373"/>
            <a:ext cx="8675914"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Transition and Health Check / Monitor and Detect</a:t>
            </a:r>
            <a:endParaRPr dirty="0"/>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
        <p:nvSpPr>
          <p:cNvPr id="2" name="Rectangle 1">
            <a:extLst>
              <a:ext uri="{FF2B5EF4-FFF2-40B4-BE49-F238E27FC236}">
                <a16:creationId xmlns:a16="http://schemas.microsoft.com/office/drawing/2014/main" id="{8C58B764-1DD5-629C-C305-DA3BD7A05AA5}"/>
              </a:ext>
            </a:extLst>
          </p:cNvPr>
          <p:cNvSpPr/>
          <p:nvPr/>
        </p:nvSpPr>
        <p:spPr>
          <a:xfrm>
            <a:off x="2943010" y="2747447"/>
            <a:ext cx="2884601" cy="288609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sz="1400" dirty="0">
                <a:solidFill>
                  <a:schemeClr val="tx1"/>
                </a:solidFill>
                <a:latin typeface="Century Gothic" panose="020B0502020202020204" pitchFamily="34" charset="0"/>
              </a:rPr>
              <a:t>Dynamic Application Security Testing</a:t>
            </a:r>
          </a:p>
          <a:p>
            <a:pPr marL="285750" indent="-285750">
              <a:buFont typeface="Arial" panose="020B0604020202020204" pitchFamily="34" charset="0"/>
              <a:buChar char="•"/>
            </a:pPr>
            <a:r>
              <a:rPr lang="en-US" sz="1400" dirty="0">
                <a:solidFill>
                  <a:schemeClr val="tx1"/>
                </a:solidFill>
                <a:latin typeface="Century Gothic" panose="020B0502020202020204" pitchFamily="34" charset="0"/>
              </a:rPr>
              <a:t>Integration Testing</a:t>
            </a:r>
          </a:p>
          <a:p>
            <a:pPr marL="285750" indent="-285750">
              <a:buFont typeface="Arial" panose="020B0604020202020204" pitchFamily="34" charset="0"/>
              <a:buChar char="•"/>
            </a:pPr>
            <a:r>
              <a:rPr lang="en-US" dirty="0">
                <a:solidFill>
                  <a:schemeClr val="tx1"/>
                </a:solidFill>
                <a:latin typeface="Century Gothic" panose="020B0502020202020204" pitchFamily="34" charset="0"/>
              </a:rPr>
              <a:t>Penetration Testing</a:t>
            </a:r>
          </a:p>
          <a:p>
            <a:pPr marL="285750" indent="-285750">
              <a:buFont typeface="Arial" panose="020B0604020202020204" pitchFamily="34" charset="0"/>
              <a:buChar char="•"/>
            </a:pPr>
            <a:r>
              <a:rPr lang="en-US" sz="1400" dirty="0" err="1">
                <a:solidFill>
                  <a:schemeClr val="tx1"/>
                </a:solidFill>
                <a:latin typeface="Century Gothic" panose="020B0502020202020204" pitchFamily="34" charset="0"/>
                <a:hlinkClick r:id="rId8"/>
              </a:rPr>
              <a:t>Parasoft</a:t>
            </a:r>
            <a:r>
              <a:rPr lang="en-US" sz="1400" dirty="0">
                <a:solidFill>
                  <a:schemeClr val="tx1"/>
                </a:solidFill>
                <a:latin typeface="Century Gothic" panose="020B0502020202020204" pitchFamily="34" charset="0"/>
                <a:hlinkClick r:id="rId8"/>
              </a:rPr>
              <a:t> C/C++test</a:t>
            </a:r>
            <a:endParaRPr lang="en-US" dirty="0">
              <a:solidFill>
                <a:schemeClr val="tx1"/>
              </a:solidFill>
              <a:latin typeface="Century Gothic" panose="020B0502020202020204" pitchFamily="34" charset="0"/>
            </a:endParaRPr>
          </a:p>
          <a:p>
            <a:pPr marL="285750" indent="-285750">
              <a:buFont typeface="Arial" panose="020B0604020202020204" pitchFamily="34" charset="0"/>
              <a:buChar char="•"/>
            </a:pPr>
            <a:r>
              <a:rPr lang="en-US" dirty="0">
                <a:solidFill>
                  <a:schemeClr val="tx1"/>
                </a:solidFill>
                <a:latin typeface="Century Gothic" panose="020B0502020202020204" pitchFamily="34" charset="0"/>
                <a:hlinkClick r:id="rId9"/>
              </a:rPr>
              <a:t>Intruder</a:t>
            </a:r>
            <a:endParaRPr lang="en-US" dirty="0">
              <a:solidFill>
                <a:schemeClr val="tx1"/>
              </a:solidFill>
              <a:latin typeface="Century Gothic" panose="020B0502020202020204" pitchFamily="34" charset="0"/>
            </a:endParaRPr>
          </a:p>
          <a:p>
            <a:pPr marL="285750" indent="-285750">
              <a:buFont typeface="Arial" panose="020B0604020202020204" pitchFamily="34" charset="0"/>
              <a:buChar char="•"/>
            </a:pPr>
            <a:endParaRPr lang="en-US" dirty="0">
              <a:solidFill>
                <a:schemeClr val="tx1"/>
              </a:solidFill>
              <a:latin typeface="Century Gothic" panose="020B0502020202020204" pitchFamily="34" charset="0"/>
            </a:endParaRPr>
          </a:p>
          <a:p>
            <a:pPr marL="285750" indent="-285750">
              <a:buFont typeface="Arial" panose="020B0604020202020204" pitchFamily="34" charset="0"/>
              <a:buChar char="•"/>
            </a:pPr>
            <a:r>
              <a:rPr lang="en-US" dirty="0">
                <a:solidFill>
                  <a:schemeClr val="tx1"/>
                </a:solidFill>
                <a:latin typeface="Century Gothic" panose="020B0502020202020204" pitchFamily="34" charset="0"/>
              </a:rPr>
              <a:t>Interactive Application Security Testing</a:t>
            </a:r>
          </a:p>
          <a:p>
            <a:pPr marL="285750" indent="-285750">
              <a:buFont typeface="Arial" panose="020B0604020202020204" pitchFamily="34" charset="0"/>
              <a:buChar char="•"/>
            </a:pPr>
            <a:r>
              <a:rPr lang="en-US" dirty="0">
                <a:solidFill>
                  <a:schemeClr val="tx1"/>
                </a:solidFill>
                <a:latin typeface="Century Gothic" panose="020B0502020202020204" pitchFamily="34" charset="0"/>
              </a:rPr>
              <a:t>Logging</a:t>
            </a:r>
          </a:p>
          <a:p>
            <a:pPr marL="285750" indent="-285750">
              <a:buFont typeface="Arial" panose="020B0604020202020204" pitchFamily="34" charset="0"/>
              <a:buChar char="•"/>
            </a:pPr>
            <a:r>
              <a:rPr lang="en-US" dirty="0">
                <a:solidFill>
                  <a:schemeClr val="tx1"/>
                </a:solidFill>
                <a:latin typeface="Century Gothic" panose="020B0502020202020204" pitchFamily="34" charset="0"/>
              </a:rPr>
              <a:t>Event Alerts</a:t>
            </a:r>
          </a:p>
          <a:p>
            <a:pPr marL="285750" indent="-285750">
              <a:buFont typeface="Arial" panose="020B0604020202020204" pitchFamily="34" charset="0"/>
              <a:buChar char="•"/>
            </a:pPr>
            <a:r>
              <a:rPr lang="en-US" dirty="0">
                <a:solidFill>
                  <a:schemeClr val="tx1"/>
                </a:solidFill>
                <a:latin typeface="Century Gothic" panose="020B0502020202020204" pitchFamily="34" charset="0"/>
              </a:rPr>
              <a:t>Security Checks </a:t>
            </a:r>
          </a:p>
          <a:p>
            <a:pPr marL="285750" indent="-285750">
              <a:buFont typeface="Arial" panose="020B0604020202020204" pitchFamily="34" charset="0"/>
              <a:buChar char="•"/>
            </a:pPr>
            <a:r>
              <a:rPr lang="en-US" dirty="0">
                <a:solidFill>
                  <a:schemeClr val="tx1"/>
                </a:solidFill>
                <a:latin typeface="Century Gothic" panose="020B0502020202020204" pitchFamily="34" charset="0"/>
              </a:rPr>
              <a:t>Security Monitoring Loops </a:t>
            </a:r>
          </a:p>
        </p:txBody>
      </p:sp>
      <p:cxnSp>
        <p:nvCxnSpPr>
          <p:cNvPr id="7" name="Straight Arrow Connector 6">
            <a:extLst>
              <a:ext uri="{FF2B5EF4-FFF2-40B4-BE49-F238E27FC236}">
                <a16:creationId xmlns:a16="http://schemas.microsoft.com/office/drawing/2014/main" id="{2A59A39B-14A3-7A0A-F6E1-9D666BAEBBEC}"/>
              </a:ext>
            </a:extLst>
          </p:cNvPr>
          <p:cNvCxnSpPr>
            <a:cxnSpLocks/>
          </p:cNvCxnSpPr>
          <p:nvPr/>
        </p:nvCxnSpPr>
        <p:spPr>
          <a:xfrm flipV="1">
            <a:off x="5827611" y="3098800"/>
            <a:ext cx="712889" cy="171622"/>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2BA830F-D202-4BCC-442B-4E272CE113AE}"/>
              </a:ext>
            </a:extLst>
          </p:cNvPr>
          <p:cNvCxnSpPr>
            <a:cxnSpLocks/>
          </p:cNvCxnSpPr>
          <p:nvPr/>
        </p:nvCxnSpPr>
        <p:spPr>
          <a:xfrm flipV="1">
            <a:off x="5827611" y="3495542"/>
            <a:ext cx="2081478" cy="71053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18" name="Audio 17">
            <a:hlinkClick r:id="" action="ppaction://media"/>
            <a:extLst>
              <a:ext uri="{FF2B5EF4-FFF2-40B4-BE49-F238E27FC236}">
                <a16:creationId xmlns:a16="http://schemas.microsoft.com/office/drawing/2014/main" id="{66338197-1ACE-3139-7A81-24BF77C10C96}"/>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249800266"/>
      </p:ext>
    </p:extLst>
  </p:cSld>
  <p:clrMapOvr>
    <a:masterClrMapping/>
  </p:clrMapOvr>
  <mc:AlternateContent xmlns:mc="http://schemas.openxmlformats.org/markup-compatibility/2006">
    <mc:Choice xmlns:p14="http://schemas.microsoft.com/office/powerpoint/2010/main" Requires="p14">
      <p:transition spd="slow" p14:dur="2000" advTm="57142"/>
    </mc:Choice>
    <mc:Fallback>
      <p:transition spd="slow" advTm="57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028700">
              <a:spcBef>
                <a:spcPts val="0"/>
              </a:spcBef>
            </a:pPr>
            <a:r>
              <a:rPr lang="en-US" dirty="0">
                <a:hlinkClick r:id="rId6" action="ppaction://hlinkfile"/>
              </a:rPr>
              <a:t>Security Policy document</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7">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26" name="Audio 25">
            <a:hlinkClick r:id="" action="ppaction://media"/>
            <a:extLst>
              <a:ext uri="{FF2B5EF4-FFF2-40B4-BE49-F238E27FC236}">
                <a16:creationId xmlns:a16="http://schemas.microsoft.com/office/drawing/2014/main" id="{DBB42CBD-8669-86F7-EA96-E0EED5642FD6}"/>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9646"/>
    </mc:Choice>
    <mc:Fallback>
      <p:transition spd="slow" advTm="69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Respond / Maintain and Stabilize</a:t>
            </a:r>
            <a:endParaRPr dirty="0"/>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
        <p:nvSpPr>
          <p:cNvPr id="2" name="Rectangle 1">
            <a:extLst>
              <a:ext uri="{FF2B5EF4-FFF2-40B4-BE49-F238E27FC236}">
                <a16:creationId xmlns:a16="http://schemas.microsoft.com/office/drawing/2014/main" id="{8C58B764-1DD5-629C-C305-DA3BD7A05AA5}"/>
              </a:ext>
            </a:extLst>
          </p:cNvPr>
          <p:cNvSpPr/>
          <p:nvPr/>
        </p:nvSpPr>
        <p:spPr>
          <a:xfrm>
            <a:off x="2943010" y="2747447"/>
            <a:ext cx="2884601" cy="2693079"/>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US" dirty="0">
                <a:solidFill>
                  <a:schemeClr val="tx1"/>
                </a:solidFill>
                <a:latin typeface="Century Gothic" panose="020B0502020202020204" pitchFamily="34" charset="0"/>
              </a:rPr>
              <a:t>Attack Response</a:t>
            </a:r>
          </a:p>
          <a:p>
            <a:pPr marL="285750" indent="-285750">
              <a:buFont typeface="Arial" panose="020B0604020202020204" pitchFamily="34" charset="0"/>
              <a:buChar char="•"/>
            </a:pPr>
            <a:r>
              <a:rPr lang="en-US" dirty="0">
                <a:solidFill>
                  <a:schemeClr val="tx1"/>
                </a:solidFill>
                <a:latin typeface="Century Gothic" panose="020B0502020202020204" pitchFamily="34" charset="0"/>
              </a:rPr>
              <a:t>Roll Back</a:t>
            </a:r>
          </a:p>
          <a:p>
            <a:endParaRPr lang="en-US" dirty="0">
              <a:solidFill>
                <a:schemeClr val="tx1"/>
              </a:solidFill>
              <a:latin typeface="Century Gothic" panose="020B0502020202020204" pitchFamily="34" charset="0"/>
            </a:endParaRPr>
          </a:p>
          <a:p>
            <a:pPr marL="285750" indent="-285750">
              <a:buFont typeface="Arial" panose="020B0604020202020204" pitchFamily="34" charset="0"/>
              <a:buChar char="•"/>
            </a:pPr>
            <a:r>
              <a:rPr lang="en-US" dirty="0">
                <a:solidFill>
                  <a:schemeClr val="tx1"/>
                </a:solidFill>
                <a:latin typeface="Century Gothic" panose="020B0502020202020204" pitchFamily="34" charset="0"/>
                <a:hlinkClick r:id="rId8"/>
              </a:rPr>
              <a:t>Jira</a:t>
            </a:r>
            <a:endParaRPr lang="en-US" dirty="0">
              <a:solidFill>
                <a:schemeClr val="tx1"/>
              </a:solidFill>
              <a:latin typeface="Century Gothic" panose="020B0502020202020204" pitchFamily="34" charset="0"/>
            </a:endParaRPr>
          </a:p>
        </p:txBody>
      </p:sp>
      <p:cxnSp>
        <p:nvCxnSpPr>
          <p:cNvPr id="7" name="Straight Arrow Connector 6">
            <a:extLst>
              <a:ext uri="{FF2B5EF4-FFF2-40B4-BE49-F238E27FC236}">
                <a16:creationId xmlns:a16="http://schemas.microsoft.com/office/drawing/2014/main" id="{2A59A39B-14A3-7A0A-F6E1-9D666BAEBBEC}"/>
              </a:ext>
            </a:extLst>
          </p:cNvPr>
          <p:cNvCxnSpPr>
            <a:cxnSpLocks/>
          </p:cNvCxnSpPr>
          <p:nvPr/>
        </p:nvCxnSpPr>
        <p:spPr>
          <a:xfrm>
            <a:off x="5827611" y="4206081"/>
            <a:ext cx="2741354" cy="384773"/>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F647849-B703-AB92-B630-B004F234A5BF}"/>
              </a:ext>
            </a:extLst>
          </p:cNvPr>
          <p:cNvCxnSpPr>
            <a:cxnSpLocks/>
          </p:cNvCxnSpPr>
          <p:nvPr/>
        </p:nvCxnSpPr>
        <p:spPr>
          <a:xfrm>
            <a:off x="5832431" y="4660704"/>
            <a:ext cx="1063919" cy="539946"/>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14" name="Audio 13">
            <a:hlinkClick r:id="" action="ppaction://media"/>
            <a:extLst>
              <a:ext uri="{FF2B5EF4-FFF2-40B4-BE49-F238E27FC236}">
                <a16:creationId xmlns:a16="http://schemas.microsoft.com/office/drawing/2014/main" id="{CDF4625E-6349-8ACD-BD25-B89BEA29B57D}"/>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105544623"/>
      </p:ext>
    </p:extLst>
  </p:cSld>
  <p:clrMapOvr>
    <a:masterClrMapping/>
  </p:clrMapOvr>
  <mc:AlternateContent xmlns:mc="http://schemas.openxmlformats.org/markup-compatibility/2006">
    <mc:Choice xmlns:p14="http://schemas.microsoft.com/office/powerpoint/2010/main" Requires="p14">
      <p:transition spd="slow" p14:dur="2000" advTm="20679"/>
    </mc:Choice>
    <mc:Fallback>
      <p:transition spd="slow" advTm="206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1162360" y="1991011"/>
            <a:ext cx="5404157" cy="4024125"/>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100000"/>
              </a:lnSpc>
              <a:spcBef>
                <a:spcPts val="0"/>
              </a:spcBef>
              <a:spcAft>
                <a:spcPts val="0"/>
              </a:spcAft>
              <a:buClr>
                <a:schemeClr val="lt1"/>
              </a:buClr>
              <a:buSzPts val="2000"/>
              <a:buChar char="•"/>
            </a:pPr>
            <a:r>
              <a:rPr lang="en-US" sz="2000" dirty="0"/>
              <a:t>Act Now = Proactive Approach</a:t>
            </a:r>
          </a:p>
          <a:p>
            <a:pPr marL="0" lvl="0" indent="0" algn="l" rtl="0">
              <a:lnSpc>
                <a:spcPct val="100000"/>
              </a:lnSpc>
              <a:spcBef>
                <a:spcPts val="0"/>
              </a:spcBef>
              <a:spcAft>
                <a:spcPts val="0"/>
              </a:spcAft>
              <a:buClr>
                <a:schemeClr val="lt1"/>
              </a:buClr>
              <a:buSzPts val="2000"/>
              <a:buNone/>
            </a:pPr>
            <a:endParaRPr lang="en-US" sz="2000" dirty="0"/>
          </a:p>
          <a:p>
            <a:pPr marL="0" lvl="0" indent="0" algn="l" rtl="0">
              <a:lnSpc>
                <a:spcPct val="100000"/>
              </a:lnSpc>
              <a:spcBef>
                <a:spcPts val="0"/>
              </a:spcBef>
              <a:spcAft>
                <a:spcPts val="0"/>
              </a:spcAft>
              <a:buClr>
                <a:schemeClr val="lt1"/>
              </a:buClr>
              <a:buSzPts val="2000"/>
              <a:buNone/>
            </a:pPr>
            <a:r>
              <a:rPr lang="en-US" sz="2000" dirty="0"/>
              <a:t>Problem</a:t>
            </a:r>
          </a:p>
          <a:p>
            <a:pPr marL="228600" indent="-228600">
              <a:lnSpc>
                <a:spcPct val="100000"/>
              </a:lnSpc>
              <a:spcBef>
                <a:spcPts val="0"/>
              </a:spcBef>
              <a:buSzPts val="2000"/>
            </a:pPr>
            <a:r>
              <a:rPr lang="en-US" sz="2000" dirty="0"/>
              <a:t>Some threats not immediately known</a:t>
            </a:r>
          </a:p>
          <a:p>
            <a:pPr marL="228600" indent="-228600">
              <a:lnSpc>
                <a:spcPct val="100000"/>
              </a:lnSpc>
              <a:spcBef>
                <a:spcPts val="0"/>
              </a:spcBef>
              <a:buSzPts val="2000"/>
            </a:pPr>
            <a:endParaRPr lang="en-US" sz="2000" dirty="0"/>
          </a:p>
          <a:p>
            <a:pPr marL="0" indent="0">
              <a:lnSpc>
                <a:spcPct val="100000"/>
              </a:lnSpc>
              <a:spcBef>
                <a:spcPts val="0"/>
              </a:spcBef>
              <a:buSzPts val="2000"/>
              <a:buNone/>
            </a:pPr>
            <a:r>
              <a:rPr lang="en-US" sz="2000" dirty="0"/>
              <a:t>Solution</a:t>
            </a:r>
          </a:p>
          <a:p>
            <a:pPr marL="342900">
              <a:lnSpc>
                <a:spcPct val="100000"/>
              </a:lnSpc>
              <a:spcBef>
                <a:spcPts val="0"/>
              </a:spcBef>
              <a:buSzPts val="2000"/>
            </a:pPr>
            <a:r>
              <a:rPr lang="en-US" sz="2000" dirty="0"/>
              <a:t>Consider the motive for the attack</a:t>
            </a:r>
          </a:p>
          <a:p>
            <a:pPr marL="0" lvl="0" indent="0" algn="l" rtl="0">
              <a:lnSpc>
                <a:spcPct val="100000"/>
              </a:lnSpc>
              <a:spcBef>
                <a:spcPts val="0"/>
              </a:spcBef>
              <a:spcAft>
                <a:spcPts val="0"/>
              </a:spcAft>
              <a:buClr>
                <a:schemeClr val="lt1"/>
              </a:buClr>
              <a:buSzPts val="2000"/>
              <a:buNone/>
            </a:pPr>
            <a:endParaRPr lang="en-US" sz="2000" dirty="0"/>
          </a:p>
          <a:p>
            <a:pPr marL="0" lvl="0" indent="0" algn="l" rtl="0">
              <a:lnSpc>
                <a:spcPct val="100000"/>
              </a:lnSpc>
              <a:spcBef>
                <a:spcPts val="0"/>
              </a:spcBef>
              <a:spcAft>
                <a:spcPts val="0"/>
              </a:spcAft>
              <a:buClr>
                <a:schemeClr val="lt1"/>
              </a:buClr>
              <a:buSzPts val="2000"/>
              <a:buNone/>
            </a:pPr>
            <a:r>
              <a:rPr lang="en-US" sz="2000" dirty="0"/>
              <a:t>Benefits</a:t>
            </a:r>
          </a:p>
          <a:p>
            <a:pPr marL="228600" lvl="0" indent="-228600" algn="l" rtl="0">
              <a:lnSpc>
                <a:spcPct val="100000"/>
              </a:lnSpc>
              <a:spcBef>
                <a:spcPts val="0"/>
              </a:spcBef>
              <a:spcAft>
                <a:spcPts val="0"/>
              </a:spcAft>
              <a:buClr>
                <a:schemeClr val="lt1"/>
              </a:buClr>
              <a:buSzPts val="2000"/>
              <a:buChar char="•"/>
            </a:pPr>
            <a:r>
              <a:rPr lang="en-US" sz="2000" dirty="0"/>
              <a:t>Speedier Recovery</a:t>
            </a:r>
          </a:p>
          <a:p>
            <a:pPr marL="228600" lvl="0" indent="-228600" algn="l" rtl="0">
              <a:lnSpc>
                <a:spcPct val="100000"/>
              </a:lnSpc>
              <a:spcBef>
                <a:spcPts val="0"/>
              </a:spcBef>
              <a:spcAft>
                <a:spcPts val="0"/>
              </a:spcAft>
              <a:buClr>
                <a:schemeClr val="lt1"/>
              </a:buClr>
              <a:buSzPts val="2000"/>
              <a:buChar char="•"/>
            </a:pPr>
            <a:r>
              <a:rPr lang="en-US" sz="2000" dirty="0"/>
              <a:t>Data Integrity</a:t>
            </a:r>
          </a:p>
          <a:p>
            <a:pPr marL="228600" lvl="0" indent="-228600" algn="l" rtl="0">
              <a:lnSpc>
                <a:spcPct val="100000"/>
              </a:lnSpc>
              <a:spcBef>
                <a:spcPts val="0"/>
              </a:spcBef>
              <a:spcAft>
                <a:spcPts val="0"/>
              </a:spcAft>
              <a:buClr>
                <a:schemeClr val="lt1"/>
              </a:buClr>
              <a:buSzPts val="2000"/>
              <a:buChar char="•"/>
            </a:pPr>
            <a:r>
              <a:rPr lang="en-US" sz="2000" dirty="0"/>
              <a:t>Compliance</a:t>
            </a:r>
          </a:p>
          <a:p>
            <a:pPr marL="228600" lvl="0" indent="-228600" algn="l" rtl="0">
              <a:lnSpc>
                <a:spcPct val="100000"/>
              </a:lnSpc>
              <a:spcBef>
                <a:spcPts val="0"/>
              </a:spcBef>
              <a:spcAft>
                <a:spcPts val="0"/>
              </a:spcAft>
              <a:buClr>
                <a:schemeClr val="lt1"/>
              </a:buClr>
              <a:buSzPts val="2000"/>
              <a:buChar char="•"/>
            </a:pPr>
            <a:r>
              <a:rPr lang="en-US" sz="2000" dirty="0"/>
              <a:t>Peace of Mind</a:t>
            </a:r>
          </a:p>
          <a:p>
            <a:pPr marL="0" lvl="0" indent="0" algn="l" rtl="0">
              <a:lnSpc>
                <a:spcPct val="100000"/>
              </a:lnSpc>
              <a:spcBef>
                <a:spcPts val="0"/>
              </a:spcBef>
              <a:spcAft>
                <a:spcPts val="0"/>
              </a:spcAft>
              <a:buClr>
                <a:schemeClr val="lt1"/>
              </a:buClr>
              <a:buSzPts val="2000"/>
              <a:buNone/>
            </a:pPr>
            <a:endParaRPr lang="en-US" sz="2000" dirty="0"/>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Google Shape;217;p11">
            <a:extLst>
              <a:ext uri="{FF2B5EF4-FFF2-40B4-BE49-F238E27FC236}">
                <a16:creationId xmlns:a16="http://schemas.microsoft.com/office/drawing/2014/main" id="{35A49692-AA9A-2166-6DE8-9D119756304D}"/>
              </a:ext>
            </a:extLst>
          </p:cNvPr>
          <p:cNvSpPr txBox="1">
            <a:spLocks/>
          </p:cNvSpPr>
          <p:nvPr/>
        </p:nvSpPr>
        <p:spPr>
          <a:xfrm>
            <a:off x="6566517" y="1991011"/>
            <a:ext cx="5161332" cy="4009722"/>
          </a:xfrm>
          <a:prstGeom prst="rect">
            <a:avLst/>
          </a:prstGeom>
          <a:noFill/>
          <a:ln>
            <a:noFill/>
          </a:ln>
        </p:spPr>
        <p:txBody>
          <a:bodyPr spcFirstLastPara="1" wrap="square" lIns="91425" tIns="45700" rIns="91425" bIns="45700" anchor="t" anchorCtr="0">
            <a:normAutofit lnSpcReduction="10000"/>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marL="228600" indent="-228600">
              <a:lnSpc>
                <a:spcPct val="100000"/>
              </a:lnSpc>
              <a:spcBef>
                <a:spcPts val="0"/>
              </a:spcBef>
              <a:buSzPts val="2000"/>
            </a:pPr>
            <a:r>
              <a:rPr lang="en-US" sz="2000" dirty="0"/>
              <a:t>Wait = Reactive Approach</a:t>
            </a:r>
          </a:p>
          <a:p>
            <a:pPr marL="0" indent="0">
              <a:lnSpc>
                <a:spcPct val="100000"/>
              </a:lnSpc>
              <a:spcBef>
                <a:spcPts val="0"/>
              </a:spcBef>
              <a:buSzPts val="2000"/>
              <a:buNone/>
            </a:pPr>
            <a:endParaRPr lang="en-US" sz="2000" dirty="0"/>
          </a:p>
          <a:p>
            <a:pPr marL="0" indent="0">
              <a:lnSpc>
                <a:spcPct val="100000"/>
              </a:lnSpc>
              <a:spcBef>
                <a:spcPts val="0"/>
              </a:spcBef>
              <a:buSzPts val="2000"/>
              <a:buNone/>
            </a:pPr>
            <a:r>
              <a:rPr lang="en-US" sz="2000" dirty="0"/>
              <a:t>Problem</a:t>
            </a:r>
          </a:p>
          <a:p>
            <a:pPr marL="342900">
              <a:lnSpc>
                <a:spcPct val="100000"/>
              </a:lnSpc>
              <a:spcBef>
                <a:spcPts val="0"/>
              </a:spcBef>
              <a:buSzPts val="2000"/>
            </a:pPr>
            <a:r>
              <a:rPr lang="en-US" sz="2000" dirty="0"/>
              <a:t>Attacks will occur unnoticed</a:t>
            </a:r>
          </a:p>
          <a:p>
            <a:pPr marL="0" indent="0">
              <a:lnSpc>
                <a:spcPct val="100000"/>
              </a:lnSpc>
              <a:spcBef>
                <a:spcPts val="0"/>
              </a:spcBef>
              <a:buSzPts val="2000"/>
              <a:buNone/>
            </a:pPr>
            <a:endParaRPr lang="en-US" sz="2000" dirty="0"/>
          </a:p>
          <a:p>
            <a:pPr marL="0" indent="0">
              <a:lnSpc>
                <a:spcPct val="100000"/>
              </a:lnSpc>
              <a:spcBef>
                <a:spcPts val="0"/>
              </a:spcBef>
              <a:buSzPts val="2000"/>
              <a:buNone/>
            </a:pPr>
            <a:r>
              <a:rPr lang="en-US" sz="2000" dirty="0"/>
              <a:t>Risks</a:t>
            </a:r>
          </a:p>
          <a:p>
            <a:pPr marL="228600" indent="-228600">
              <a:lnSpc>
                <a:spcPct val="100000"/>
              </a:lnSpc>
              <a:spcBef>
                <a:spcPts val="0"/>
              </a:spcBef>
              <a:buSzPts val="2000"/>
            </a:pPr>
            <a:r>
              <a:rPr lang="en-US" sz="2000" dirty="0"/>
              <a:t>Data Loss/Corruption</a:t>
            </a:r>
          </a:p>
          <a:p>
            <a:pPr marL="228600" indent="-228600">
              <a:lnSpc>
                <a:spcPct val="100000"/>
              </a:lnSpc>
              <a:spcBef>
                <a:spcPts val="0"/>
              </a:spcBef>
              <a:buSzPts val="2000"/>
            </a:pPr>
            <a:r>
              <a:rPr lang="en-US" sz="2000" dirty="0"/>
              <a:t>Steeper Remediation Costs</a:t>
            </a:r>
          </a:p>
          <a:p>
            <a:pPr marL="228600" indent="-228600">
              <a:lnSpc>
                <a:spcPct val="100000"/>
              </a:lnSpc>
              <a:spcBef>
                <a:spcPts val="0"/>
              </a:spcBef>
              <a:buSzPts val="2000"/>
            </a:pPr>
            <a:r>
              <a:rPr lang="en-US" sz="2000" dirty="0"/>
              <a:t>Reputational Damage</a:t>
            </a:r>
          </a:p>
          <a:p>
            <a:pPr marL="228600" indent="-228600">
              <a:lnSpc>
                <a:spcPct val="100000"/>
              </a:lnSpc>
              <a:spcBef>
                <a:spcPts val="0"/>
              </a:spcBef>
              <a:buSzPts val="2000"/>
            </a:pPr>
            <a:r>
              <a:rPr lang="en-US" sz="2000" dirty="0"/>
              <a:t>Fines</a:t>
            </a:r>
          </a:p>
          <a:p>
            <a:pPr marL="0" indent="0">
              <a:lnSpc>
                <a:spcPct val="100000"/>
              </a:lnSpc>
              <a:spcBef>
                <a:spcPts val="0"/>
              </a:spcBef>
              <a:buSzPts val="2000"/>
              <a:buNone/>
            </a:pPr>
            <a:endParaRPr lang="en-US" sz="2000" dirty="0"/>
          </a:p>
          <a:p>
            <a:pPr marL="0" indent="0">
              <a:lnSpc>
                <a:spcPct val="100000"/>
              </a:lnSpc>
              <a:spcBef>
                <a:spcPts val="0"/>
              </a:spcBef>
              <a:buSzPts val="2000"/>
              <a:buNone/>
            </a:pPr>
            <a:r>
              <a:rPr lang="en-US" sz="2000" dirty="0"/>
              <a:t>Solution</a:t>
            </a:r>
          </a:p>
          <a:p>
            <a:pPr marL="342900">
              <a:lnSpc>
                <a:spcPct val="100000"/>
              </a:lnSpc>
              <a:spcBef>
                <a:spcPts val="0"/>
              </a:spcBef>
              <a:buSzPts val="2000"/>
            </a:pPr>
            <a:r>
              <a:rPr lang="en-US" sz="2000" dirty="0"/>
              <a:t>Be Proactive and Act Now</a:t>
            </a:r>
          </a:p>
          <a:p>
            <a:pPr marL="0" indent="0">
              <a:spcBef>
                <a:spcPts val="0"/>
              </a:spcBef>
              <a:buSzPts val="2000"/>
              <a:buNone/>
            </a:pPr>
            <a:endParaRPr lang="en-US" sz="2000" dirty="0"/>
          </a:p>
        </p:txBody>
      </p:sp>
      <p:pic>
        <p:nvPicPr>
          <p:cNvPr id="8" name="Picture 7">
            <a:extLst>
              <a:ext uri="{FF2B5EF4-FFF2-40B4-BE49-F238E27FC236}">
                <a16:creationId xmlns:a16="http://schemas.microsoft.com/office/drawing/2014/main" id="{57E758B1-0425-09D7-FF51-590FE44CA0CF}"/>
              </a:ext>
            </a:extLst>
          </p:cNvPr>
          <p:cNvPicPr>
            <a:picLocks noChangeAspect="1"/>
          </p:cNvPicPr>
          <p:nvPr/>
        </p:nvPicPr>
        <p:blipFill>
          <a:blip r:embed="rId7"/>
          <a:stretch>
            <a:fillRect/>
          </a:stretch>
        </p:blipFill>
        <p:spPr>
          <a:xfrm>
            <a:off x="6122751" y="1582863"/>
            <a:ext cx="364898" cy="5006888"/>
          </a:xfrm>
          <a:prstGeom prst="rect">
            <a:avLst/>
          </a:prstGeom>
        </p:spPr>
      </p:pic>
      <p:cxnSp>
        <p:nvCxnSpPr>
          <p:cNvPr id="10" name="Straight Connector 9">
            <a:extLst>
              <a:ext uri="{FF2B5EF4-FFF2-40B4-BE49-F238E27FC236}">
                <a16:creationId xmlns:a16="http://schemas.microsoft.com/office/drawing/2014/main" id="{1716C429-D290-0390-7657-B335451FD728}"/>
              </a:ext>
            </a:extLst>
          </p:cNvPr>
          <p:cNvCxnSpPr>
            <a:cxnSpLocks/>
          </p:cNvCxnSpPr>
          <p:nvPr/>
        </p:nvCxnSpPr>
        <p:spPr>
          <a:xfrm>
            <a:off x="1485900" y="2374900"/>
            <a:ext cx="387350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2EE02BE-5A5F-A238-320F-0811EA47EF2F}"/>
              </a:ext>
            </a:extLst>
          </p:cNvPr>
          <p:cNvCxnSpPr>
            <a:cxnSpLocks/>
          </p:cNvCxnSpPr>
          <p:nvPr/>
        </p:nvCxnSpPr>
        <p:spPr>
          <a:xfrm>
            <a:off x="6940550" y="2374900"/>
            <a:ext cx="3244850" cy="0"/>
          </a:xfrm>
          <a:prstGeom prst="line">
            <a:avLst/>
          </a:prstGeom>
        </p:spPr>
        <p:style>
          <a:lnRef idx="1">
            <a:schemeClr val="accent1"/>
          </a:lnRef>
          <a:fillRef idx="0">
            <a:schemeClr val="accent1"/>
          </a:fillRef>
          <a:effectRef idx="0">
            <a:schemeClr val="accent1"/>
          </a:effectRef>
          <a:fontRef idx="minor">
            <a:schemeClr val="tx1"/>
          </a:fontRef>
        </p:style>
      </p:cxnSp>
      <p:pic>
        <p:nvPicPr>
          <p:cNvPr id="9" name="Audio 8">
            <a:hlinkClick r:id="" action="ppaction://media"/>
            <a:extLst>
              <a:ext uri="{FF2B5EF4-FFF2-40B4-BE49-F238E27FC236}">
                <a16:creationId xmlns:a16="http://schemas.microsoft.com/office/drawing/2014/main" id="{D3675596-FF3E-BC5E-B833-26500E42D53C}"/>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3367"/>
    </mc:Choice>
    <mc:Fallback>
      <p:transition spd="slow" advTm="533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914400" lvl="2" indent="0" algn="l" rtl="0">
              <a:lnSpc>
                <a:spcPct val="90000"/>
              </a:lnSpc>
              <a:spcBef>
                <a:spcPts val="0"/>
              </a:spcBef>
              <a:spcAft>
                <a:spcPts val="0"/>
              </a:spcAft>
              <a:buClr>
                <a:schemeClr val="lt1"/>
              </a:buClr>
              <a:buSzPts val="1800"/>
              <a:buNone/>
            </a:pPr>
            <a:endParaRPr lang="en-US" dirty="0"/>
          </a:p>
          <a:p>
            <a:pPr marL="1143000" lvl="2" indent="-228600" algn="l" rtl="0">
              <a:lnSpc>
                <a:spcPct val="150000"/>
              </a:lnSpc>
              <a:spcBef>
                <a:spcPts val="0"/>
              </a:spcBef>
              <a:spcAft>
                <a:spcPts val="0"/>
              </a:spcAft>
              <a:buClr>
                <a:schemeClr val="lt1"/>
              </a:buClr>
              <a:buSzPts val="1800"/>
              <a:buChar char="•"/>
            </a:pPr>
            <a:r>
              <a:rPr lang="en-US" dirty="0"/>
              <a:t>Physical Protection</a:t>
            </a:r>
          </a:p>
          <a:p>
            <a:pPr marL="1143000" lvl="2" indent="-228600" algn="l" rtl="0">
              <a:lnSpc>
                <a:spcPct val="150000"/>
              </a:lnSpc>
              <a:spcBef>
                <a:spcPts val="0"/>
              </a:spcBef>
              <a:spcAft>
                <a:spcPts val="0"/>
              </a:spcAft>
              <a:buClr>
                <a:schemeClr val="lt1"/>
              </a:buClr>
              <a:buSzPts val="1800"/>
              <a:buChar char="•"/>
            </a:pPr>
            <a:r>
              <a:rPr lang="en-US" dirty="0"/>
              <a:t>Data Back up</a:t>
            </a:r>
          </a:p>
          <a:p>
            <a:pPr marL="1143000" lvl="2" indent="-228600" algn="l" rtl="0">
              <a:lnSpc>
                <a:spcPct val="150000"/>
              </a:lnSpc>
              <a:spcBef>
                <a:spcPts val="0"/>
              </a:spcBef>
              <a:spcAft>
                <a:spcPts val="0"/>
              </a:spcAft>
              <a:buClr>
                <a:schemeClr val="lt1"/>
              </a:buClr>
              <a:buSzPts val="1800"/>
              <a:buChar char="•"/>
            </a:pPr>
            <a:r>
              <a:rPr lang="en-US" dirty="0"/>
              <a:t>Endpoint Security</a:t>
            </a:r>
          </a:p>
          <a:p>
            <a:pPr marL="1143000" lvl="2" indent="-228600" algn="l" rtl="0">
              <a:lnSpc>
                <a:spcPct val="150000"/>
              </a:lnSpc>
              <a:spcBef>
                <a:spcPts val="0"/>
              </a:spcBef>
              <a:spcAft>
                <a:spcPts val="0"/>
              </a:spcAft>
              <a:buClr>
                <a:schemeClr val="lt1"/>
              </a:buClr>
              <a:buSzPts val="1800"/>
              <a:buChar char="•"/>
            </a:pPr>
            <a:r>
              <a:rPr lang="en-US" dirty="0"/>
              <a:t>Cloud tools</a:t>
            </a:r>
          </a:p>
          <a:p>
            <a:pPr marL="1600200" lvl="3" indent="-228600">
              <a:lnSpc>
                <a:spcPct val="150000"/>
              </a:lnSpc>
              <a:spcBef>
                <a:spcPts val="0"/>
              </a:spcBef>
            </a:pPr>
            <a:r>
              <a:rPr lang="en-US" dirty="0"/>
              <a:t>AWS</a:t>
            </a:r>
          </a:p>
          <a:p>
            <a:pPr marL="1143000" lvl="2" indent="-228600" algn="l" rtl="0">
              <a:lnSpc>
                <a:spcPct val="150000"/>
              </a:lnSpc>
              <a:spcBef>
                <a:spcPts val="0"/>
              </a:spcBef>
              <a:spcAft>
                <a:spcPts val="0"/>
              </a:spcAft>
              <a:buClr>
                <a:schemeClr val="lt1"/>
              </a:buClr>
              <a:buSzPts val="1800"/>
              <a:buChar char="•"/>
            </a:pPr>
            <a:r>
              <a:rPr lang="en-US" dirty="0"/>
              <a:t>Social Engineering Attacks</a:t>
            </a:r>
          </a:p>
          <a:p>
            <a:pPr marL="1600200" lvl="3" indent="-228600">
              <a:lnSpc>
                <a:spcPct val="150000"/>
              </a:lnSpc>
              <a:spcBef>
                <a:spcPts val="0"/>
              </a:spcBef>
            </a:pPr>
            <a:r>
              <a:rPr lang="en-US" dirty="0">
                <a:hlinkClick r:id="rId6"/>
              </a:rPr>
              <a:t>Twilio Phishing Attack</a:t>
            </a:r>
            <a:endParaRPr lang="en-US" dirty="0"/>
          </a:p>
          <a:p>
            <a:pPr marL="1143000" lvl="2" indent="-228600">
              <a:spcBef>
                <a:spcPts val="0"/>
              </a:spcBef>
            </a:pPr>
            <a:endParaRPr lang="en-US" dirty="0"/>
          </a:p>
        </p:txBody>
      </p:sp>
      <p:pic>
        <p:nvPicPr>
          <p:cNvPr id="225" name="Google Shape;225;p12"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050" name="Picture 2">
            <a:extLst>
              <a:ext uri="{FF2B5EF4-FFF2-40B4-BE49-F238E27FC236}">
                <a16:creationId xmlns:a16="http://schemas.microsoft.com/office/drawing/2014/main" id="{CB75E744-67C9-9C0E-37C6-F01CB6C9684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12777" y="2361791"/>
            <a:ext cx="5194569" cy="3010156"/>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FA80E75A-54C1-0B18-554E-DEE7F7B7DBD7}"/>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2122"/>
    </mc:Choice>
    <mc:Fallback>
      <p:transition spd="slow" advTm="521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799" y="2194560"/>
            <a:ext cx="11053119"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200"/>
            </a:pPr>
            <a:r>
              <a:rPr lang="en-US" dirty="0"/>
              <a:t> Follow the principles outlined in the Security Policy document</a:t>
            </a:r>
          </a:p>
          <a:p>
            <a:pPr marL="228600" indent="-228600">
              <a:spcBef>
                <a:spcPts val="0"/>
              </a:spcBef>
              <a:buSzPts val="2200"/>
            </a:pPr>
            <a:r>
              <a:rPr lang="en-US" dirty="0"/>
              <a:t> Adopt the secure coding standards outlined in the Security Policy document</a:t>
            </a:r>
          </a:p>
          <a:p>
            <a:pPr marL="228600" indent="-228600">
              <a:spcBef>
                <a:spcPts val="0"/>
              </a:spcBef>
              <a:buSzPts val="2200"/>
            </a:pPr>
            <a:r>
              <a:rPr lang="en-US" dirty="0"/>
              <a:t> Layer defense strategies to mitigate threats</a:t>
            </a:r>
          </a:p>
          <a:p>
            <a:pPr marL="228600" indent="-228600">
              <a:spcBef>
                <a:spcPts val="0"/>
              </a:spcBef>
              <a:buSzPts val="2200"/>
            </a:pPr>
            <a:r>
              <a:rPr lang="en-US" dirty="0"/>
              <a:t> Always encrypt data whenever possible</a:t>
            </a:r>
          </a:p>
          <a:p>
            <a:pPr marL="228600" indent="-228600">
              <a:spcBef>
                <a:spcPts val="0"/>
              </a:spcBef>
              <a:buSzPts val="2200"/>
            </a:pPr>
            <a:r>
              <a:rPr lang="en-US" dirty="0"/>
              <a:t> Triple-A Framework</a:t>
            </a:r>
          </a:p>
          <a:p>
            <a:pPr marL="228600" indent="-228600">
              <a:spcBef>
                <a:spcPts val="0"/>
              </a:spcBef>
              <a:buSzPts val="2200"/>
            </a:pPr>
            <a:r>
              <a:rPr lang="en-US" dirty="0"/>
              <a:t> “Keep it simple” with automation</a:t>
            </a:r>
          </a:p>
          <a:p>
            <a:pPr marL="228600" lvl="0" indent="-228600" algn="l" rtl="0">
              <a:lnSpc>
                <a:spcPct val="90000"/>
              </a:lnSpc>
              <a:spcBef>
                <a:spcPts val="0"/>
              </a:spcBef>
              <a:spcAft>
                <a:spcPts val="0"/>
              </a:spcAft>
              <a:buClr>
                <a:schemeClr val="lt1"/>
              </a:buClr>
              <a:buSzPts val="2200"/>
              <a:buChar char="•"/>
            </a:pPr>
            <a:endParaRPr lang="en-US" dirty="0"/>
          </a:p>
          <a:p>
            <a:pPr marL="0" lvl="0" indent="0" algn="l" rtl="0">
              <a:lnSpc>
                <a:spcPct val="90000"/>
              </a:lnSpc>
              <a:spcBef>
                <a:spcPts val="0"/>
              </a:spcBef>
              <a:spcAft>
                <a:spcPts val="0"/>
              </a:spcAft>
              <a:buClr>
                <a:schemeClr val="lt1"/>
              </a:buClr>
              <a:buSzPts val="2200"/>
              <a:buNone/>
            </a:pPr>
            <a:r>
              <a:rPr lang="en-US" dirty="0"/>
              <a:t>Next Steps</a:t>
            </a:r>
          </a:p>
          <a:p>
            <a:pPr marL="342900">
              <a:spcBef>
                <a:spcPts val="0"/>
              </a:spcBef>
              <a:buSzPts val="2200"/>
            </a:pPr>
            <a:r>
              <a:rPr lang="en-US" dirty="0"/>
              <a:t>Physically secure servers</a:t>
            </a:r>
          </a:p>
          <a:p>
            <a:pPr marL="342900">
              <a:spcBef>
                <a:spcPts val="0"/>
              </a:spcBef>
              <a:buSzPts val="2200"/>
            </a:pPr>
            <a:r>
              <a:rPr lang="en-US" dirty="0"/>
              <a:t>Phishing prevention training</a:t>
            </a:r>
          </a:p>
          <a:p>
            <a:pPr marL="342900">
              <a:spcBef>
                <a:spcPts val="0"/>
              </a:spcBef>
              <a:buSzPts val="2200"/>
            </a:pPr>
            <a:r>
              <a:rPr lang="en-US" dirty="0"/>
              <a:t>Secure cloud applications</a:t>
            </a:r>
          </a:p>
          <a:p>
            <a:pPr marL="342900">
              <a:spcBef>
                <a:spcPts val="0"/>
              </a:spcBef>
              <a:buSzPts val="2200"/>
            </a:pPr>
            <a:r>
              <a:rPr lang="en-US" dirty="0"/>
              <a:t>Endpoint Detection and Response</a:t>
            </a:r>
          </a:p>
          <a:p>
            <a:pPr marL="228600" lvl="0" indent="-228600" algn="l" rtl="0">
              <a:lnSpc>
                <a:spcPct val="90000"/>
              </a:lnSpc>
              <a:spcBef>
                <a:spcPts val="0"/>
              </a:spcBef>
              <a:spcAft>
                <a:spcPts val="0"/>
              </a:spcAft>
              <a:buClr>
                <a:schemeClr val="lt1"/>
              </a:buClr>
              <a:buSzPts val="2200"/>
              <a:buChar char="•"/>
            </a:pPr>
            <a:r>
              <a:rPr lang="en-US" dirty="0"/>
              <a:t> Backup database every 24 hours</a:t>
            </a:r>
          </a:p>
          <a:p>
            <a:pPr marL="228600" lvl="0" indent="-228600" algn="l" rtl="0">
              <a:lnSpc>
                <a:spcPct val="90000"/>
              </a:lnSpc>
              <a:spcBef>
                <a:spcPts val="0"/>
              </a:spcBef>
              <a:spcAft>
                <a:spcPts val="0"/>
              </a:spcAft>
              <a:buClr>
                <a:schemeClr val="lt1"/>
              </a:buClr>
              <a:buSzPts val="2200"/>
              <a:buChar char="•"/>
            </a:pPr>
            <a:endParaRPr lang="en-US" dirty="0"/>
          </a:p>
          <a:p>
            <a:pPr marL="0" lvl="0" indent="0" algn="l" rtl="0">
              <a:lnSpc>
                <a:spcPct val="90000"/>
              </a:lnSpc>
              <a:spcBef>
                <a:spcPts val="0"/>
              </a:spcBef>
              <a:spcAft>
                <a:spcPts val="0"/>
              </a:spcAft>
              <a:buClr>
                <a:schemeClr val="lt1"/>
              </a:buClr>
              <a:buSzPts val="2200"/>
              <a:buNone/>
            </a:pPr>
            <a:endParaRPr lang="en-US" sz="1800"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Rectangle 1">
            <a:extLst>
              <a:ext uri="{FF2B5EF4-FFF2-40B4-BE49-F238E27FC236}">
                <a16:creationId xmlns:a16="http://schemas.microsoft.com/office/drawing/2014/main" id="{9760F203-AD80-DDFF-A0D1-3EDF645C57E0}"/>
              </a:ext>
            </a:extLst>
          </p:cNvPr>
          <p:cNvSpPr/>
          <p:nvPr/>
        </p:nvSpPr>
        <p:spPr>
          <a:xfrm>
            <a:off x="6558755" y="4053016"/>
            <a:ext cx="5411920" cy="1200329"/>
          </a:xfrm>
          <a:prstGeom prst="rect">
            <a:avLst/>
          </a:prstGeom>
          <a:noFill/>
        </p:spPr>
        <p:txBody>
          <a:bodyPr wrap="square" lIns="91440" tIns="45720" rIns="91440" bIns="45720">
            <a:spAutoFit/>
          </a:bodyPr>
          <a:lstStyle/>
          <a:p>
            <a:pPr algn="ctr"/>
            <a:r>
              <a:rPr lang="en-US" sz="2400" b="1" cap="none" spc="0" dirty="0">
                <a:ln w="6600">
                  <a:solidFill>
                    <a:schemeClr val="accent2"/>
                  </a:solidFill>
                  <a:prstDash val="solid"/>
                </a:ln>
                <a:solidFill>
                  <a:srgbClr val="FFFFFF"/>
                </a:solidFill>
                <a:effectLst>
                  <a:outerShdw dist="38100" dir="2700000" algn="tl" rotWithShape="0">
                    <a:schemeClr val="accent2"/>
                  </a:outerShdw>
                </a:effectLst>
              </a:rPr>
              <a:t>Contact the office of the Chief Information Security Officer with any questions. </a:t>
            </a:r>
          </a:p>
        </p:txBody>
      </p:sp>
      <p:pic>
        <p:nvPicPr>
          <p:cNvPr id="20" name="Audio 19">
            <a:hlinkClick r:id="" action="ppaction://media"/>
            <a:extLst>
              <a:ext uri="{FF2B5EF4-FFF2-40B4-BE49-F238E27FC236}">
                <a16:creationId xmlns:a16="http://schemas.microsoft.com/office/drawing/2014/main" id="{28E2DEA7-A14A-AD9F-95C4-E7239577405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3963"/>
    </mc:Choice>
    <mc:Fallback>
      <p:transition spd="slow" advTm="83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799" y="1805050"/>
            <a:ext cx="11284875" cy="4413636"/>
          </a:xfrm>
          <a:prstGeom prst="rect">
            <a:avLst/>
          </a:prstGeom>
          <a:noFill/>
          <a:ln>
            <a:noFill/>
          </a:ln>
        </p:spPr>
        <p:txBody>
          <a:bodyPr spcFirstLastPara="1" wrap="square" lIns="91425" tIns="45700" rIns="91425" bIns="45700" anchor="t" anchorCtr="0">
            <a:normAutofit fontScale="92500" lnSpcReduction="20000"/>
          </a:bodyPr>
          <a:lstStyle/>
          <a:p>
            <a:pPr marL="0" indent="0">
              <a:lnSpc>
                <a:spcPct val="200000"/>
              </a:lnSpc>
              <a:buNone/>
            </a:pPr>
            <a:r>
              <a:rPr lang="en-US" sz="1400" dirty="0">
                <a:effectLst/>
                <a:latin typeface="Times New Roman" panose="02020603050405020304" pitchFamily="18" charset="0"/>
              </a:rPr>
              <a:t>Conklin, L. (n.d.). </a:t>
            </a:r>
            <a:r>
              <a:rPr lang="en-US" sz="1400" i="1" dirty="0">
                <a:effectLst/>
                <a:latin typeface="Times New Roman" panose="02020603050405020304" pitchFamily="18" charset="0"/>
              </a:rPr>
              <a:t>Threat Modeling Process</a:t>
            </a:r>
            <a:r>
              <a:rPr lang="en-US" sz="1400" dirty="0">
                <a:effectLst/>
                <a:latin typeface="Times New Roman" panose="02020603050405020304" pitchFamily="18" charset="0"/>
              </a:rPr>
              <a:t>. OWASP Foundation. </a:t>
            </a:r>
            <a:r>
              <a:rPr lang="en-US" sz="1400" dirty="0">
                <a:effectLst/>
                <a:latin typeface="Times New Roman" panose="02020603050405020304" pitchFamily="18" charset="0"/>
                <a:hlinkClick r:id="rId4"/>
              </a:rPr>
              <a:t>https://owasp.org/www-community/Threat_Modeling_Process</a:t>
            </a:r>
            <a:endParaRPr lang="en-US" sz="1400" dirty="0">
              <a:effectLst/>
              <a:latin typeface="Times New Roman" panose="02020603050405020304" pitchFamily="18" charset="0"/>
            </a:endParaRPr>
          </a:p>
          <a:p>
            <a:pPr marL="457200" lvl="1" indent="-457200">
              <a:lnSpc>
                <a:spcPct val="200000"/>
              </a:lnSpc>
              <a:buNone/>
            </a:pPr>
            <a:r>
              <a:rPr lang="en-US" sz="1400" dirty="0">
                <a:effectLst/>
                <a:latin typeface="Times New Roman" panose="02020603050405020304" pitchFamily="18" charset="0"/>
              </a:rPr>
              <a:t>Froehlich, A. (2022). </a:t>
            </a:r>
            <a:r>
              <a:rPr lang="en-US" sz="1400" i="1" dirty="0">
                <a:effectLst/>
                <a:latin typeface="Times New Roman" panose="02020603050405020304" pitchFamily="18" charset="0"/>
              </a:rPr>
              <a:t>How to secure data at rest, in use and in motion</a:t>
            </a:r>
            <a:r>
              <a:rPr lang="en-US" sz="1400" dirty="0">
                <a:effectLst/>
                <a:latin typeface="Times New Roman" panose="02020603050405020304" pitchFamily="18" charset="0"/>
              </a:rPr>
              <a:t>. TechTarget. </a:t>
            </a:r>
            <a:r>
              <a:rPr lang="en-US" sz="1400" dirty="0">
                <a:effectLst/>
                <a:latin typeface="Times New Roman" panose="02020603050405020304" pitchFamily="18" charset="0"/>
                <a:hlinkClick r:id="rId5"/>
              </a:rPr>
              <a:t>https://www.techtarget.com/searchsecurity/feature/Best-practices-to-secure-data-at-rest-in-use-and-in-motion</a:t>
            </a:r>
            <a:endParaRPr lang="en-US" sz="1400" dirty="0">
              <a:effectLst/>
              <a:latin typeface="Times New Roman" panose="02020603050405020304" pitchFamily="18" charset="0"/>
            </a:endParaRPr>
          </a:p>
          <a:p>
            <a:pPr marL="457200" lvl="1" indent="-457200">
              <a:lnSpc>
                <a:spcPct val="200000"/>
              </a:lnSpc>
              <a:buNone/>
            </a:pPr>
            <a:r>
              <a:rPr lang="en-US" sz="1400" dirty="0">
                <a:effectLst/>
                <a:latin typeface="Times New Roman" panose="02020603050405020304" pitchFamily="18" charset="0"/>
              </a:rPr>
              <a:t>Gillis, A. S. (2022). </a:t>
            </a:r>
            <a:r>
              <a:rPr lang="en-US" sz="1400" i="1" dirty="0">
                <a:effectLst/>
                <a:latin typeface="Times New Roman" panose="02020603050405020304" pitchFamily="18" charset="0"/>
              </a:rPr>
              <a:t>homomorphic encryption</a:t>
            </a:r>
            <a:r>
              <a:rPr lang="en-US" sz="1400" dirty="0">
                <a:effectLst/>
                <a:latin typeface="Times New Roman" panose="02020603050405020304" pitchFamily="18" charset="0"/>
              </a:rPr>
              <a:t>. TechTarget. </a:t>
            </a:r>
            <a:r>
              <a:rPr lang="en-US" sz="1400" dirty="0">
                <a:effectLst/>
                <a:latin typeface="Times New Roman" panose="02020603050405020304" pitchFamily="18" charset="0"/>
                <a:hlinkClick r:id="rId6"/>
              </a:rPr>
              <a:t>https://www.techtarget.com/searchsecurity/definition/homomorphic-encryption</a:t>
            </a:r>
            <a:endParaRPr lang="en-US" sz="1400" dirty="0">
              <a:effectLst/>
              <a:latin typeface="Times New Roman" panose="02020603050405020304" pitchFamily="18" charset="0"/>
            </a:endParaRPr>
          </a:p>
          <a:p>
            <a:pPr marL="457200" lvl="1" indent="-457200">
              <a:lnSpc>
                <a:spcPct val="200000"/>
              </a:lnSpc>
              <a:buNone/>
            </a:pPr>
            <a:r>
              <a:rPr lang="en-US" sz="1400" dirty="0">
                <a:effectLst/>
                <a:latin typeface="Times New Roman" panose="02020603050405020304" pitchFamily="18" charset="0"/>
              </a:rPr>
              <a:t>Hurley, J. (2019, September 1). </a:t>
            </a:r>
            <a:r>
              <a:rPr lang="en-US" sz="1400" i="1" dirty="0">
                <a:effectLst/>
                <a:latin typeface="Times New Roman" panose="02020603050405020304" pitchFamily="18" charset="0"/>
              </a:rPr>
              <a:t>File:Cybersecurity Visuals Challenge 2019 - John Hurley.png</a:t>
            </a:r>
            <a:r>
              <a:rPr lang="en-US" sz="1400" dirty="0">
                <a:effectLst/>
                <a:latin typeface="Times New Roman" panose="02020603050405020304" pitchFamily="18" charset="0"/>
              </a:rPr>
              <a:t>. Wikimedia Commons. </a:t>
            </a:r>
            <a:r>
              <a:rPr lang="en-US" sz="1400" dirty="0">
                <a:effectLst/>
                <a:latin typeface="Times New Roman" panose="02020603050405020304" pitchFamily="18" charset="0"/>
                <a:hlinkClick r:id="rId7"/>
              </a:rPr>
              <a:t>https://commons.wikimedia.org/wiki/File:Cybersecurity_Visuals_Challenge_2019_-_John_Hurley.png</a:t>
            </a:r>
            <a:endParaRPr lang="en-US" sz="1400" dirty="0">
              <a:effectLst/>
              <a:latin typeface="Times New Roman" panose="02020603050405020304" pitchFamily="18" charset="0"/>
            </a:endParaRPr>
          </a:p>
          <a:p>
            <a:pPr marL="0" indent="0">
              <a:lnSpc>
                <a:spcPct val="200000"/>
              </a:lnSpc>
              <a:buNone/>
            </a:pPr>
            <a:r>
              <a:rPr lang="en-US" sz="1400" i="1" dirty="0">
                <a:effectLst/>
                <a:latin typeface="Times New Roman" panose="02020603050405020304" pitchFamily="18" charset="0"/>
              </a:rPr>
              <a:t>Incident Report: Employee and Customer Account Compromise</a:t>
            </a:r>
            <a:r>
              <a:rPr lang="en-US" sz="1400" dirty="0">
                <a:effectLst/>
                <a:latin typeface="Times New Roman" panose="02020603050405020304" pitchFamily="18" charset="0"/>
              </a:rPr>
              <a:t>. (2022, October 27). Twilio Blog. </a:t>
            </a:r>
            <a:r>
              <a:rPr lang="en-US" sz="1400" dirty="0">
                <a:effectLst/>
                <a:latin typeface="Times New Roman" panose="02020603050405020304" pitchFamily="18" charset="0"/>
                <a:hlinkClick r:id="rId8"/>
              </a:rPr>
              <a:t>https://www.twilio.com/blog/august-2022-social-engineering-attack</a:t>
            </a:r>
            <a:endParaRPr lang="en-US" sz="1400" i="1" dirty="0">
              <a:effectLst/>
              <a:latin typeface="Times New Roman" panose="02020603050405020304" pitchFamily="18" charset="0"/>
            </a:endParaRPr>
          </a:p>
          <a:p>
            <a:pPr marL="457200" lvl="1" indent="-457200">
              <a:lnSpc>
                <a:spcPct val="200000"/>
              </a:lnSpc>
              <a:buNone/>
            </a:pPr>
            <a:r>
              <a:rPr lang="en-US" sz="1400" i="1" dirty="0">
                <a:effectLst/>
                <a:latin typeface="Times New Roman" panose="02020603050405020304" pitchFamily="18" charset="0"/>
              </a:rPr>
              <a:t>Interactive Application Security Testing (IAST)</a:t>
            </a:r>
            <a:r>
              <a:rPr lang="en-US" sz="1400" dirty="0">
                <a:effectLst/>
                <a:latin typeface="Times New Roman" panose="02020603050405020304" pitchFamily="18" charset="0"/>
              </a:rPr>
              <a:t>. (2021, April 20). </a:t>
            </a:r>
            <a:r>
              <a:rPr lang="en-US" sz="1400" dirty="0" err="1">
                <a:effectLst/>
                <a:latin typeface="Times New Roman" panose="02020603050405020304" pitchFamily="18" charset="0"/>
              </a:rPr>
              <a:t>Snyk</a:t>
            </a:r>
            <a:r>
              <a:rPr lang="en-US" sz="1400" dirty="0">
                <a:effectLst/>
                <a:latin typeface="Times New Roman" panose="02020603050405020304" pitchFamily="18" charset="0"/>
              </a:rPr>
              <a:t>. </a:t>
            </a:r>
            <a:r>
              <a:rPr lang="en-US" sz="1400" dirty="0">
                <a:effectLst/>
                <a:latin typeface="Times New Roman" panose="02020603050405020304" pitchFamily="18" charset="0"/>
                <a:hlinkClick r:id="rId9"/>
              </a:rPr>
              <a:t>https://snyk.io/learn/application-security/iast-interactive-application-security-testing/</a:t>
            </a:r>
            <a:endParaRPr lang="en-US" sz="1400" dirty="0">
              <a:effectLst/>
              <a:latin typeface="Times New Roman" panose="02020603050405020304" pitchFamily="18" charset="0"/>
            </a:endParaRPr>
          </a:p>
          <a:p>
            <a:pPr marL="457200" lvl="1" indent="-457200">
              <a:lnSpc>
                <a:spcPct val="200000"/>
              </a:lnSpc>
              <a:buNone/>
            </a:pPr>
            <a:r>
              <a:rPr lang="en-US" sz="1400" dirty="0">
                <a:effectLst/>
                <a:latin typeface="Times New Roman" panose="02020603050405020304" pitchFamily="18" charset="0"/>
              </a:rPr>
              <a:t>Magnusson, A. (2022, December 9). </a:t>
            </a:r>
            <a:r>
              <a:rPr lang="en-US" sz="1400" i="1" dirty="0">
                <a:effectLst/>
                <a:latin typeface="Times New Roman" panose="02020603050405020304" pitchFamily="18" charset="0"/>
              </a:rPr>
              <a:t>What is AAA Security? Authentication, Authorization, and Accounting</a:t>
            </a:r>
            <a:r>
              <a:rPr lang="en-US" sz="1400" dirty="0">
                <a:effectLst/>
                <a:latin typeface="Times New Roman" panose="02020603050405020304" pitchFamily="18" charset="0"/>
              </a:rPr>
              <a:t>. </a:t>
            </a:r>
            <a:r>
              <a:rPr lang="en-US" sz="1400" dirty="0" err="1">
                <a:effectLst/>
                <a:latin typeface="Times New Roman" panose="02020603050405020304" pitchFamily="18" charset="0"/>
              </a:rPr>
              <a:t>strongdm</a:t>
            </a:r>
            <a:r>
              <a:rPr lang="en-US" sz="1400" dirty="0">
                <a:effectLst/>
                <a:latin typeface="Times New Roman" panose="02020603050405020304" pitchFamily="18" charset="0"/>
              </a:rPr>
              <a:t>.    </a:t>
            </a:r>
            <a:r>
              <a:rPr lang="en-US" sz="1400" dirty="0">
                <a:effectLst/>
                <a:latin typeface="Times New Roman" panose="02020603050405020304" pitchFamily="18" charset="0"/>
                <a:hlinkClick r:id="rId10"/>
              </a:rPr>
              <a:t>https://www.strongdm.com/blog/aaa-security</a:t>
            </a:r>
            <a:endParaRPr lang="en-US" sz="1400" dirty="0">
              <a:effectLst/>
              <a:latin typeface="Times New Roman" panose="02020603050405020304" pitchFamily="18" charset="0"/>
            </a:endParaRPr>
          </a:p>
          <a:p>
            <a:pPr marL="457200" lvl="1" indent="-457200">
              <a:lnSpc>
                <a:spcPct val="200000"/>
              </a:lnSpc>
              <a:buNone/>
            </a:pPr>
            <a:r>
              <a:rPr lang="en-US" sz="1400" dirty="0">
                <a:effectLst/>
                <a:latin typeface="Times New Roman" panose="02020603050405020304" pitchFamily="18" charset="0"/>
              </a:rPr>
              <a:t>Mathenge, J. (2020, January 1). </a:t>
            </a:r>
            <a:r>
              <a:rPr lang="en-US" sz="1400" i="1" dirty="0">
                <a:effectLst/>
                <a:latin typeface="Times New Roman" panose="02020603050405020304" pitchFamily="18" charset="0"/>
              </a:rPr>
              <a:t>Impact, Urgency &amp; Priority: Understanding the Matrix</a:t>
            </a:r>
            <a:r>
              <a:rPr lang="en-US" sz="1400" dirty="0">
                <a:effectLst/>
                <a:latin typeface="Times New Roman" panose="02020603050405020304" pitchFamily="18" charset="0"/>
              </a:rPr>
              <a:t>. BMC Blogs. </a:t>
            </a:r>
            <a:r>
              <a:rPr lang="en-US" sz="1400" dirty="0">
                <a:effectLst/>
                <a:latin typeface="Times New Roman" panose="02020603050405020304" pitchFamily="18" charset="0"/>
                <a:hlinkClick r:id="rId11"/>
              </a:rPr>
              <a:t>https://www.bmc.com/blogs/impact-urgency-priority/</a:t>
            </a:r>
            <a:endParaRPr lang="en-US" sz="1400" dirty="0">
              <a:effectLst/>
              <a:latin typeface="Times New Roman" panose="02020603050405020304" pitchFamily="18" charset="0"/>
            </a:endParaRPr>
          </a:p>
          <a:p>
            <a:pPr marL="457200" lvl="1" indent="-457200">
              <a:lnSpc>
                <a:spcPct val="200000"/>
              </a:lnSpc>
              <a:buNone/>
            </a:pPr>
            <a:endParaRPr lang="en-US" sz="1000" dirty="0">
              <a:effectLst/>
              <a:latin typeface="Times New Roman" panose="02020603050405020304" pitchFamily="18" charset="0"/>
            </a:endParaRPr>
          </a:p>
          <a:p>
            <a:pPr marL="457200" lvl="1" indent="-457200">
              <a:lnSpc>
                <a:spcPct val="200000"/>
              </a:lnSpc>
              <a:buNone/>
            </a:pPr>
            <a:endParaRPr lang="en-US" sz="1000" dirty="0">
              <a:effectLst/>
              <a:latin typeface="Times New Roman" panose="02020603050405020304" pitchFamily="18" charset="0"/>
            </a:endParaRPr>
          </a:p>
          <a:p>
            <a:pPr marL="457200" lvl="1" indent="-457200">
              <a:lnSpc>
                <a:spcPct val="200000"/>
              </a:lnSpc>
              <a:buNone/>
            </a:pPr>
            <a:endParaRPr lang="en-US" sz="1000" dirty="0">
              <a:effectLst/>
              <a:latin typeface="Times New Roman" panose="02020603050405020304" pitchFamily="18" charset="0"/>
            </a:endParaRPr>
          </a:p>
        </p:txBody>
      </p:sp>
      <p:pic>
        <p:nvPicPr>
          <p:cNvPr id="239" name="Google Shape;239;p14" descr="Green Pace logo"/>
          <p:cNvPicPr preferRelativeResize="0"/>
          <p:nvPr/>
        </p:nvPicPr>
        <p:blipFill>
          <a:blip r:embed="rId12">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402956" y="2194550"/>
            <a:ext cx="2768944" cy="4024200"/>
          </a:xfrm>
          <a:prstGeom prst="rect">
            <a:avLst/>
          </a:prstGeom>
          <a:noFill/>
          <a:ln>
            <a:noFill/>
          </a:ln>
        </p:spPr>
        <p:txBody>
          <a:bodyPr spcFirstLastPara="1" wrap="square" lIns="91425" tIns="45700" rIns="91425" bIns="45700" anchor="t" anchorCtr="0">
            <a:normAutofit fontScale="92500" lnSpcReduction="10000"/>
          </a:bodyPr>
          <a:lstStyle/>
          <a:p>
            <a:pPr marL="571500">
              <a:lnSpc>
                <a:spcPct val="107916"/>
              </a:lnSpc>
              <a:spcBef>
                <a:spcPts val="0"/>
              </a:spcBef>
            </a:pPr>
            <a:r>
              <a:rPr lang="en-US" sz="2000" dirty="0">
                <a:solidFill>
                  <a:srgbClr val="FFFFFF"/>
                </a:solidFill>
              </a:rPr>
              <a:t>Priority is the intersection of impact and urgency. </a:t>
            </a:r>
          </a:p>
          <a:p>
            <a:pPr marL="228600" lvl="0" indent="0" algn="l" rtl="0">
              <a:lnSpc>
                <a:spcPct val="107916"/>
              </a:lnSpc>
              <a:spcBef>
                <a:spcPts val="0"/>
              </a:spcBef>
              <a:spcAft>
                <a:spcPts val="0"/>
              </a:spcAft>
              <a:buSzPts val="1800"/>
              <a:buNone/>
            </a:pPr>
            <a:endParaRPr lang="en-US" sz="2000" dirty="0">
              <a:solidFill>
                <a:srgbClr val="FFFFFF"/>
              </a:solidFill>
            </a:endParaRPr>
          </a:p>
          <a:p>
            <a:pPr marL="571500">
              <a:lnSpc>
                <a:spcPct val="107916"/>
              </a:lnSpc>
              <a:spcBef>
                <a:spcPts val="0"/>
              </a:spcBef>
            </a:pPr>
            <a:r>
              <a:rPr lang="en-US" sz="2000" dirty="0">
                <a:solidFill>
                  <a:srgbClr val="FFFFFF"/>
                </a:solidFill>
              </a:rPr>
              <a:t>Likelihood is a measure of the possibility of a threat being carried out.</a:t>
            </a:r>
          </a:p>
          <a:p>
            <a:pPr marL="228600" lvl="0" indent="0" algn="l" rtl="0">
              <a:lnSpc>
                <a:spcPct val="107916"/>
              </a:lnSpc>
              <a:spcBef>
                <a:spcPts val="0"/>
              </a:spcBef>
              <a:spcAft>
                <a:spcPts val="0"/>
              </a:spcAft>
              <a:buSzPts val="1800"/>
              <a:buNone/>
            </a:pPr>
            <a:endParaRPr lang="en-US" sz="2000" dirty="0">
              <a:solidFill>
                <a:srgbClr val="FFFFFF"/>
              </a:solidFill>
            </a:endParaRPr>
          </a:p>
          <a:p>
            <a:pPr marL="571500">
              <a:lnSpc>
                <a:spcPct val="107916"/>
              </a:lnSpc>
              <a:spcBef>
                <a:spcPts val="0"/>
              </a:spcBef>
            </a:pPr>
            <a:r>
              <a:rPr lang="en-US" sz="2100" dirty="0">
                <a:solidFill>
                  <a:srgbClr val="FFFFFF"/>
                </a:solidFill>
              </a:rPr>
              <a:t>Facilitates risk mitigation.</a:t>
            </a:r>
          </a:p>
          <a:p>
            <a:pPr marL="228600" lvl="0" indent="0" algn="l" rtl="0">
              <a:lnSpc>
                <a:spcPct val="107916"/>
              </a:lnSpc>
              <a:spcBef>
                <a:spcPts val="0"/>
              </a:spcBef>
              <a:spcAft>
                <a:spcPts val="0"/>
              </a:spcAft>
              <a:buSzPts val="1800"/>
              <a:buNone/>
            </a:pPr>
            <a:endParaRPr dirty="0"/>
          </a:p>
        </p:txBody>
      </p:sp>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13" name="Object 12">
            <a:extLst>
              <a:ext uri="{FF2B5EF4-FFF2-40B4-BE49-F238E27FC236}">
                <a16:creationId xmlns:a16="http://schemas.microsoft.com/office/drawing/2014/main" id="{2E6920DD-8A1A-EC4B-76FC-F7D06031358E}"/>
              </a:ext>
            </a:extLst>
          </p:cNvPr>
          <p:cNvGraphicFramePr>
            <a:graphicFrameLocks noChangeAspect="1"/>
          </p:cNvGraphicFramePr>
          <p:nvPr>
            <p:extLst>
              <p:ext uri="{D42A27DB-BD31-4B8C-83A1-F6EECF244321}">
                <p14:modId xmlns:p14="http://schemas.microsoft.com/office/powerpoint/2010/main" val="550844011"/>
              </p:ext>
            </p:extLst>
          </p:nvPr>
        </p:nvGraphicFramePr>
        <p:xfrm>
          <a:off x="3461712" y="2378601"/>
          <a:ext cx="7777345" cy="2740725"/>
        </p:xfrm>
        <a:graphic>
          <a:graphicData uri="http://schemas.openxmlformats.org/presentationml/2006/ole">
            <mc:AlternateContent xmlns:mc="http://schemas.openxmlformats.org/markup-compatibility/2006">
              <mc:Choice xmlns:v="urn:schemas-microsoft-com:vml" Requires="v">
                <p:oleObj name="Worksheet" r:id="rId7" imgW="5162710" imgH="1819411" progId="Excel.Sheet.12">
                  <p:embed/>
                </p:oleObj>
              </mc:Choice>
              <mc:Fallback>
                <p:oleObj name="Worksheet" r:id="rId7" imgW="5162710" imgH="1819411" progId="Excel.Sheet.12">
                  <p:embed/>
                  <p:pic>
                    <p:nvPicPr>
                      <p:cNvPr id="0" name=""/>
                      <p:cNvPicPr/>
                      <p:nvPr/>
                    </p:nvPicPr>
                    <p:blipFill>
                      <a:blip r:embed="rId8"/>
                      <a:stretch>
                        <a:fillRect/>
                      </a:stretch>
                    </p:blipFill>
                    <p:spPr>
                      <a:xfrm>
                        <a:off x="3461712" y="2378601"/>
                        <a:ext cx="7777345" cy="2740725"/>
                      </a:xfrm>
                      <a:prstGeom prst="rect">
                        <a:avLst/>
                      </a:prstGeom>
                    </p:spPr>
                  </p:pic>
                </p:oleObj>
              </mc:Fallback>
            </mc:AlternateContent>
          </a:graphicData>
        </a:graphic>
      </p:graphicFrame>
      <p:pic>
        <p:nvPicPr>
          <p:cNvPr id="23" name="Audio 22">
            <a:hlinkClick r:id="" action="ppaction://media"/>
            <a:extLst>
              <a:ext uri="{FF2B5EF4-FFF2-40B4-BE49-F238E27FC236}">
                <a16:creationId xmlns:a16="http://schemas.microsoft.com/office/drawing/2014/main" id="{31925FDA-F777-CB3C-6BA7-0A3D091EB9C5}"/>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8329"/>
    </mc:Choice>
    <mc:Fallback>
      <p:transition spd="slow" advTm="58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402956" y="2194550"/>
            <a:ext cx="2768944" cy="4024200"/>
          </a:xfrm>
          <a:prstGeom prst="rect">
            <a:avLst/>
          </a:prstGeom>
          <a:noFill/>
          <a:ln>
            <a:noFill/>
          </a:ln>
        </p:spPr>
        <p:txBody>
          <a:bodyPr spcFirstLastPara="1" wrap="square" lIns="91425" tIns="45700" rIns="91425" bIns="45700" anchor="t" anchorCtr="0">
            <a:normAutofit fontScale="92500" lnSpcReduction="10000"/>
          </a:bodyPr>
          <a:lstStyle/>
          <a:p>
            <a:pPr marL="571500">
              <a:lnSpc>
                <a:spcPct val="107916"/>
              </a:lnSpc>
              <a:spcBef>
                <a:spcPts val="0"/>
              </a:spcBef>
            </a:pPr>
            <a:r>
              <a:rPr lang="en-US" sz="2000" dirty="0">
                <a:solidFill>
                  <a:srgbClr val="FFFFFF"/>
                </a:solidFill>
              </a:rPr>
              <a:t>Priority is the intersection of impact and urgency. </a:t>
            </a:r>
          </a:p>
          <a:p>
            <a:pPr marL="228600" lvl="0" indent="0" algn="l" rtl="0">
              <a:lnSpc>
                <a:spcPct val="107916"/>
              </a:lnSpc>
              <a:spcBef>
                <a:spcPts val="0"/>
              </a:spcBef>
              <a:spcAft>
                <a:spcPts val="0"/>
              </a:spcAft>
              <a:buSzPts val="1800"/>
              <a:buNone/>
            </a:pPr>
            <a:endParaRPr lang="en-US" sz="2000" dirty="0">
              <a:solidFill>
                <a:srgbClr val="FFFFFF"/>
              </a:solidFill>
            </a:endParaRPr>
          </a:p>
          <a:p>
            <a:pPr marL="571500">
              <a:lnSpc>
                <a:spcPct val="107916"/>
              </a:lnSpc>
              <a:spcBef>
                <a:spcPts val="0"/>
              </a:spcBef>
            </a:pPr>
            <a:r>
              <a:rPr lang="en-US" sz="2000" dirty="0">
                <a:solidFill>
                  <a:srgbClr val="FFFFFF"/>
                </a:solidFill>
              </a:rPr>
              <a:t>Likelihood is a measure of the possibility of a threat being carried out.</a:t>
            </a:r>
          </a:p>
          <a:p>
            <a:pPr marL="228600" lvl="0" indent="0" algn="l" rtl="0">
              <a:lnSpc>
                <a:spcPct val="107916"/>
              </a:lnSpc>
              <a:spcBef>
                <a:spcPts val="0"/>
              </a:spcBef>
              <a:spcAft>
                <a:spcPts val="0"/>
              </a:spcAft>
              <a:buSzPts val="1800"/>
              <a:buNone/>
            </a:pPr>
            <a:endParaRPr lang="en-US" sz="2000" dirty="0">
              <a:solidFill>
                <a:srgbClr val="FFFFFF"/>
              </a:solidFill>
            </a:endParaRPr>
          </a:p>
          <a:p>
            <a:pPr marL="571500">
              <a:lnSpc>
                <a:spcPct val="107916"/>
              </a:lnSpc>
              <a:spcBef>
                <a:spcPts val="0"/>
              </a:spcBef>
            </a:pPr>
            <a:r>
              <a:rPr lang="en-US" sz="2100" dirty="0">
                <a:solidFill>
                  <a:srgbClr val="FFFFFF"/>
                </a:solidFill>
              </a:rPr>
              <a:t>Facilitates risk mitigation.</a:t>
            </a:r>
          </a:p>
          <a:p>
            <a:pPr marL="228600" lvl="0" indent="0" algn="l" rtl="0">
              <a:lnSpc>
                <a:spcPct val="107916"/>
              </a:lnSpc>
              <a:spcBef>
                <a:spcPts val="0"/>
              </a:spcBef>
              <a:spcAft>
                <a:spcPts val="0"/>
              </a:spcAft>
              <a:buSzPts val="1800"/>
              <a:buNone/>
            </a:pPr>
            <a:endParaRPr dirty="0"/>
          </a:p>
        </p:txBody>
      </p:sp>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13" name="Object 12">
            <a:extLst>
              <a:ext uri="{FF2B5EF4-FFF2-40B4-BE49-F238E27FC236}">
                <a16:creationId xmlns:a16="http://schemas.microsoft.com/office/drawing/2014/main" id="{2E6920DD-8A1A-EC4B-76FC-F7D06031358E}"/>
              </a:ext>
            </a:extLst>
          </p:cNvPr>
          <p:cNvGraphicFramePr>
            <a:graphicFrameLocks noChangeAspect="1"/>
          </p:cNvGraphicFramePr>
          <p:nvPr/>
        </p:nvGraphicFramePr>
        <p:xfrm>
          <a:off x="3461712" y="2378601"/>
          <a:ext cx="7777345" cy="2740725"/>
        </p:xfrm>
        <a:graphic>
          <a:graphicData uri="http://schemas.openxmlformats.org/presentationml/2006/ole">
            <mc:AlternateContent xmlns:mc="http://schemas.openxmlformats.org/markup-compatibility/2006">
              <mc:Choice xmlns:v="urn:schemas-microsoft-com:vml" Requires="v">
                <p:oleObj name="Worksheet" r:id="rId7" imgW="5162710" imgH="1819411" progId="Excel.Sheet.12">
                  <p:embed/>
                </p:oleObj>
              </mc:Choice>
              <mc:Fallback>
                <p:oleObj name="Worksheet" r:id="rId7" imgW="5162710" imgH="1819411" progId="Excel.Sheet.12">
                  <p:embed/>
                  <p:pic>
                    <p:nvPicPr>
                      <p:cNvPr id="13" name="Object 12">
                        <a:extLst>
                          <a:ext uri="{FF2B5EF4-FFF2-40B4-BE49-F238E27FC236}">
                            <a16:creationId xmlns:a16="http://schemas.microsoft.com/office/drawing/2014/main" id="{2E6920DD-8A1A-EC4B-76FC-F7D06031358E}"/>
                          </a:ext>
                        </a:extLst>
                      </p:cNvPr>
                      <p:cNvPicPr/>
                      <p:nvPr/>
                    </p:nvPicPr>
                    <p:blipFill>
                      <a:blip r:embed="rId8"/>
                      <a:stretch>
                        <a:fillRect/>
                      </a:stretch>
                    </p:blipFill>
                    <p:spPr>
                      <a:xfrm>
                        <a:off x="3461712" y="2378601"/>
                        <a:ext cx="7777345" cy="2740725"/>
                      </a:xfrm>
                      <a:prstGeom prst="rect">
                        <a:avLst/>
                      </a:prstGeom>
                    </p:spPr>
                  </p:pic>
                </p:oleObj>
              </mc:Fallback>
            </mc:AlternateContent>
          </a:graphicData>
        </a:graphic>
      </p:graphicFrame>
      <p:pic>
        <p:nvPicPr>
          <p:cNvPr id="3" name="Picture 2" descr="A screenshot of a computer&#10;&#10;Description automatically generated with medium confidence">
            <a:extLst>
              <a:ext uri="{FF2B5EF4-FFF2-40B4-BE49-F238E27FC236}">
                <a16:creationId xmlns:a16="http://schemas.microsoft.com/office/drawing/2014/main" id="{D6FD79A2-0C31-47FB-5A21-E715AC24DFE6}"/>
              </a:ext>
            </a:extLst>
          </p:cNvPr>
          <p:cNvPicPr>
            <a:picLocks noChangeAspect="1"/>
          </p:cNvPicPr>
          <p:nvPr/>
        </p:nvPicPr>
        <p:blipFill>
          <a:blip r:embed="rId9"/>
          <a:stretch>
            <a:fillRect/>
          </a:stretch>
        </p:blipFill>
        <p:spPr>
          <a:xfrm>
            <a:off x="5539311" y="1839475"/>
            <a:ext cx="4748929" cy="4254152"/>
          </a:xfrm>
          <a:prstGeom prst="rect">
            <a:avLst/>
          </a:prstGeom>
        </p:spPr>
      </p:pic>
      <p:pic>
        <p:nvPicPr>
          <p:cNvPr id="7" name="Audio 6">
            <a:hlinkClick r:id="" action="ppaction://media"/>
            <a:extLst>
              <a:ext uri="{FF2B5EF4-FFF2-40B4-BE49-F238E27FC236}">
                <a16:creationId xmlns:a16="http://schemas.microsoft.com/office/drawing/2014/main" id="{C1C4F7AD-CB86-F8B0-F238-225EF13EF5FD}"/>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233761350"/>
      </p:ext>
    </p:extLst>
  </p:cSld>
  <p:clrMapOvr>
    <a:masterClrMapping/>
  </p:clrMapOvr>
  <mc:AlternateContent xmlns:mc="http://schemas.openxmlformats.org/markup-compatibility/2006">
    <mc:Choice xmlns:p14="http://schemas.microsoft.com/office/powerpoint/2010/main" Requires="p14">
      <p:transition spd="slow" p14:dur="2000" advTm="12211"/>
    </mc:Choice>
    <mc:Fallback>
      <p:transition spd="slow" advTm="12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3846285" y="174171"/>
            <a:ext cx="3955143" cy="1346201"/>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14" name="Object 13">
            <a:extLst>
              <a:ext uri="{FF2B5EF4-FFF2-40B4-BE49-F238E27FC236}">
                <a16:creationId xmlns:a16="http://schemas.microsoft.com/office/drawing/2014/main" id="{6A74465B-CC12-A02A-A320-53F3E73DC788}"/>
              </a:ext>
            </a:extLst>
          </p:cNvPr>
          <p:cNvGraphicFramePr>
            <a:graphicFrameLocks noChangeAspect="1"/>
          </p:cNvGraphicFramePr>
          <p:nvPr>
            <p:extLst>
              <p:ext uri="{D42A27DB-BD31-4B8C-83A1-F6EECF244321}">
                <p14:modId xmlns:p14="http://schemas.microsoft.com/office/powerpoint/2010/main" val="1123096351"/>
              </p:ext>
            </p:extLst>
          </p:nvPr>
        </p:nvGraphicFramePr>
        <p:xfrm>
          <a:off x="2032000" y="1180313"/>
          <a:ext cx="8128000" cy="5218113"/>
        </p:xfrm>
        <a:graphic>
          <a:graphicData uri="http://schemas.openxmlformats.org/presentationml/2006/ole">
            <mc:AlternateContent xmlns:mc="http://schemas.openxmlformats.org/markup-compatibility/2006">
              <mc:Choice xmlns:v="urn:schemas-microsoft-com:vml" Requires="v">
                <p:oleObj name="Worksheet" r:id="rId7" imgW="12372940" imgH="7943850" progId="Excel.Sheet.12">
                  <p:embed/>
                </p:oleObj>
              </mc:Choice>
              <mc:Fallback>
                <p:oleObj name="Worksheet" r:id="rId7" imgW="12372940" imgH="7943850" progId="Excel.Sheet.12">
                  <p:embed/>
                  <p:pic>
                    <p:nvPicPr>
                      <p:cNvPr id="0" name=""/>
                      <p:cNvPicPr/>
                      <p:nvPr/>
                    </p:nvPicPr>
                    <p:blipFill>
                      <a:blip r:embed="rId8"/>
                      <a:stretch>
                        <a:fillRect/>
                      </a:stretch>
                    </p:blipFill>
                    <p:spPr>
                      <a:xfrm>
                        <a:off x="2032000" y="1180313"/>
                        <a:ext cx="8128000" cy="5218113"/>
                      </a:xfrm>
                      <a:prstGeom prst="rect">
                        <a:avLst/>
                      </a:prstGeom>
                    </p:spPr>
                  </p:pic>
                </p:oleObj>
              </mc:Fallback>
            </mc:AlternateContent>
          </a:graphicData>
        </a:graphic>
      </p:graphicFrame>
      <p:pic>
        <p:nvPicPr>
          <p:cNvPr id="10" name="Audio 9">
            <a:hlinkClick r:id="" action="ppaction://media"/>
            <a:extLst>
              <a:ext uri="{FF2B5EF4-FFF2-40B4-BE49-F238E27FC236}">
                <a16:creationId xmlns:a16="http://schemas.microsoft.com/office/drawing/2014/main" id="{34D9DFE1-C47A-D080-E9FE-CE5A8B767F8D}"/>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2519"/>
    </mc:Choice>
    <mc:Fallback>
      <p:transition spd="slow" advTm="525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graphicFrame>
        <p:nvGraphicFramePr>
          <p:cNvPr id="17" name="Object 16">
            <a:extLst>
              <a:ext uri="{FF2B5EF4-FFF2-40B4-BE49-F238E27FC236}">
                <a16:creationId xmlns:a16="http://schemas.microsoft.com/office/drawing/2014/main" id="{C23E7DFD-DEE8-7995-3B10-8BCB4DB68180}"/>
              </a:ext>
            </a:extLst>
          </p:cNvPr>
          <p:cNvGraphicFramePr>
            <a:graphicFrameLocks noChangeAspect="1"/>
          </p:cNvGraphicFramePr>
          <p:nvPr>
            <p:extLst>
              <p:ext uri="{D42A27DB-BD31-4B8C-83A1-F6EECF244321}">
                <p14:modId xmlns:p14="http://schemas.microsoft.com/office/powerpoint/2010/main" val="1317141353"/>
              </p:ext>
            </p:extLst>
          </p:nvPr>
        </p:nvGraphicFramePr>
        <p:xfrm>
          <a:off x="1776968" y="1132202"/>
          <a:ext cx="8537835" cy="4593596"/>
        </p:xfrm>
        <a:graphic>
          <a:graphicData uri="http://schemas.openxmlformats.org/presentationml/2006/ole">
            <mc:AlternateContent xmlns:mc="http://schemas.openxmlformats.org/markup-compatibility/2006">
              <mc:Choice xmlns:v="urn:schemas-microsoft-com:vml" Requires="v">
                <p:oleObj name="Worksheet" r:id="rId6" imgW="6762578" imgH="3638414" progId="Excel.Sheet.12">
                  <p:embed/>
                </p:oleObj>
              </mc:Choice>
              <mc:Fallback>
                <p:oleObj name="Worksheet" r:id="rId6" imgW="6762578" imgH="3638414" progId="Excel.Sheet.12">
                  <p:embed/>
                  <p:pic>
                    <p:nvPicPr>
                      <p:cNvPr id="0" name=""/>
                      <p:cNvPicPr/>
                      <p:nvPr/>
                    </p:nvPicPr>
                    <p:blipFill>
                      <a:blip r:embed="rId7"/>
                      <a:stretch>
                        <a:fillRect/>
                      </a:stretch>
                    </p:blipFill>
                    <p:spPr>
                      <a:xfrm>
                        <a:off x="1776968" y="1132202"/>
                        <a:ext cx="8537835" cy="4593596"/>
                      </a:xfrm>
                      <a:prstGeom prst="rect">
                        <a:avLst/>
                      </a:prstGeom>
                    </p:spPr>
                  </p:pic>
                </p:oleObj>
              </mc:Fallback>
            </mc:AlternateContent>
          </a:graphicData>
        </a:graphic>
      </p:graphicFrame>
      <p:sp>
        <p:nvSpPr>
          <p:cNvPr id="167" name="Google Shape;167;p5"/>
          <p:cNvSpPr txBox="1">
            <a:spLocks noGrp="1"/>
          </p:cNvSpPr>
          <p:nvPr>
            <p:ph type="title"/>
          </p:nvPr>
        </p:nvSpPr>
        <p:spPr>
          <a:xfrm>
            <a:off x="2997201" y="174171"/>
            <a:ext cx="5747656" cy="1346201"/>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pic>
        <p:nvPicPr>
          <p:cNvPr id="169" name="Google Shape;169;p5"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sp>
        <p:nvSpPr>
          <p:cNvPr id="3" name="Google Shape;196;g9504e29505_0_0">
            <a:extLst>
              <a:ext uri="{FF2B5EF4-FFF2-40B4-BE49-F238E27FC236}">
                <a16:creationId xmlns:a16="http://schemas.microsoft.com/office/drawing/2014/main" id="{8C1CBED1-2C77-5C1A-A62B-9FDE6B39785B}"/>
              </a:ext>
            </a:extLst>
          </p:cNvPr>
          <p:cNvSpPr txBox="1">
            <a:spLocks noGrp="1"/>
          </p:cNvSpPr>
          <p:nvPr>
            <p:ph type="body" idx="1"/>
          </p:nvPr>
        </p:nvSpPr>
        <p:spPr>
          <a:xfrm>
            <a:off x="1389743" y="5677687"/>
            <a:ext cx="10033000" cy="83396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Ranking was influenced by severity, likelihood, and remediation cost.</a:t>
            </a:r>
            <a:endParaRPr dirty="0"/>
          </a:p>
        </p:txBody>
      </p:sp>
      <p:pic>
        <p:nvPicPr>
          <p:cNvPr id="20" name="Audio 19">
            <a:hlinkClick r:id="" action="ppaction://media"/>
            <a:extLst>
              <a:ext uri="{FF2B5EF4-FFF2-40B4-BE49-F238E27FC236}">
                <a16:creationId xmlns:a16="http://schemas.microsoft.com/office/drawing/2014/main" id="{E2BCB143-3E3F-BE3F-23EF-18004A16A40F}"/>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962791224"/>
      </p:ext>
    </p:extLst>
  </p:cSld>
  <p:clrMapOvr>
    <a:masterClrMapping/>
  </p:clrMapOvr>
  <mc:AlternateContent xmlns:mc="http://schemas.openxmlformats.org/markup-compatibility/2006">
    <mc:Choice xmlns:p14="http://schemas.microsoft.com/office/powerpoint/2010/main" Requires="p14">
      <p:transition spd="slow" p14:dur="2000" advTm="65027"/>
    </mc:Choice>
    <mc:Fallback>
      <p:transition spd="slow" advTm="650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BBA3E12B-9793-CEEB-D22A-585F2D49B0DA}"/>
              </a:ext>
            </a:extLst>
          </p:cNvPr>
          <p:cNvGraphicFramePr>
            <a:graphicFrameLocks noChangeAspect="1"/>
          </p:cNvGraphicFramePr>
          <p:nvPr>
            <p:extLst>
              <p:ext uri="{D42A27DB-BD31-4B8C-83A1-F6EECF244321}">
                <p14:modId xmlns:p14="http://schemas.microsoft.com/office/powerpoint/2010/main" val="1415660883"/>
              </p:ext>
            </p:extLst>
          </p:nvPr>
        </p:nvGraphicFramePr>
        <p:xfrm>
          <a:off x="2039466" y="1121048"/>
          <a:ext cx="8537835" cy="4593596"/>
        </p:xfrm>
        <a:graphic>
          <a:graphicData uri="http://schemas.openxmlformats.org/presentationml/2006/ole">
            <mc:AlternateContent xmlns:mc="http://schemas.openxmlformats.org/markup-compatibility/2006">
              <mc:Choice xmlns:v="urn:schemas-microsoft-com:vml" Requires="v">
                <p:oleObj name="Worksheet" r:id="rId6" imgW="6762578" imgH="3638414" progId="Excel.Sheet.12">
                  <p:embed/>
                </p:oleObj>
              </mc:Choice>
              <mc:Fallback>
                <p:oleObj name="Worksheet" r:id="rId6" imgW="6762578" imgH="3638414" progId="Excel.Sheet.12">
                  <p:embed/>
                  <p:pic>
                    <p:nvPicPr>
                      <p:cNvPr id="0" name=""/>
                      <p:cNvPicPr/>
                      <p:nvPr/>
                    </p:nvPicPr>
                    <p:blipFill>
                      <a:blip r:embed="rId7"/>
                      <a:stretch>
                        <a:fillRect/>
                      </a:stretch>
                    </p:blipFill>
                    <p:spPr>
                      <a:xfrm>
                        <a:off x="2039466" y="1121048"/>
                        <a:ext cx="8537835" cy="4593596"/>
                      </a:xfrm>
                      <a:prstGeom prst="rect">
                        <a:avLst/>
                      </a:prstGeom>
                    </p:spPr>
                  </p:pic>
                </p:oleObj>
              </mc:Fallback>
            </mc:AlternateContent>
          </a:graphicData>
        </a:graphic>
      </p:graphicFrame>
      <p:sp>
        <p:nvSpPr>
          <p:cNvPr id="167" name="Google Shape;167;p5"/>
          <p:cNvSpPr txBox="1">
            <a:spLocks noGrp="1"/>
          </p:cNvSpPr>
          <p:nvPr>
            <p:ph type="title"/>
          </p:nvPr>
        </p:nvSpPr>
        <p:spPr>
          <a:xfrm>
            <a:off x="2997201" y="174171"/>
            <a:ext cx="5747656" cy="1346201"/>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pic>
        <p:nvPicPr>
          <p:cNvPr id="169" name="Google Shape;169;p5"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sp>
        <p:nvSpPr>
          <p:cNvPr id="3" name="Google Shape;196;g9504e29505_0_0">
            <a:extLst>
              <a:ext uri="{FF2B5EF4-FFF2-40B4-BE49-F238E27FC236}">
                <a16:creationId xmlns:a16="http://schemas.microsoft.com/office/drawing/2014/main" id="{8C1CBED1-2C77-5C1A-A62B-9FDE6B39785B}"/>
              </a:ext>
            </a:extLst>
          </p:cNvPr>
          <p:cNvSpPr txBox="1">
            <a:spLocks noGrp="1"/>
          </p:cNvSpPr>
          <p:nvPr>
            <p:ph type="body" idx="1"/>
          </p:nvPr>
        </p:nvSpPr>
        <p:spPr>
          <a:xfrm>
            <a:off x="1389743" y="5677687"/>
            <a:ext cx="10033000" cy="83396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Ranking was influenced by severity, likelihood, and remediation cost.</a:t>
            </a:r>
            <a:endParaRPr dirty="0"/>
          </a:p>
        </p:txBody>
      </p:sp>
      <p:pic>
        <p:nvPicPr>
          <p:cNvPr id="2" name="Picture 1">
            <a:extLst>
              <a:ext uri="{FF2B5EF4-FFF2-40B4-BE49-F238E27FC236}">
                <a16:creationId xmlns:a16="http://schemas.microsoft.com/office/drawing/2014/main" id="{9A5C588B-1462-E077-7323-711BE25CDB04}"/>
              </a:ext>
            </a:extLst>
          </p:cNvPr>
          <p:cNvPicPr>
            <a:picLocks noChangeAspect="1"/>
          </p:cNvPicPr>
          <p:nvPr/>
        </p:nvPicPr>
        <p:blipFill>
          <a:blip r:embed="rId9"/>
          <a:stretch>
            <a:fillRect/>
          </a:stretch>
        </p:blipFill>
        <p:spPr>
          <a:xfrm>
            <a:off x="3686472" y="2389138"/>
            <a:ext cx="6371924" cy="910275"/>
          </a:xfrm>
          <a:prstGeom prst="rect">
            <a:avLst/>
          </a:prstGeom>
        </p:spPr>
      </p:pic>
      <p:sp>
        <p:nvSpPr>
          <p:cNvPr id="5" name="TextBox 4">
            <a:extLst>
              <a:ext uri="{FF2B5EF4-FFF2-40B4-BE49-F238E27FC236}">
                <a16:creationId xmlns:a16="http://schemas.microsoft.com/office/drawing/2014/main" id="{39B81F35-BC8C-369F-78CD-43A3D42BB84C}"/>
              </a:ext>
            </a:extLst>
          </p:cNvPr>
          <p:cNvSpPr txBox="1"/>
          <p:nvPr/>
        </p:nvSpPr>
        <p:spPr>
          <a:xfrm>
            <a:off x="8185125" y="2548337"/>
            <a:ext cx="1717137" cy="307777"/>
          </a:xfrm>
          <a:prstGeom prst="rect">
            <a:avLst/>
          </a:prstGeom>
          <a:noFill/>
        </p:spPr>
        <p:txBody>
          <a:bodyPr wrap="none" rtlCol="0">
            <a:spAutoFit/>
          </a:bodyPr>
          <a:lstStyle/>
          <a:p>
            <a:r>
              <a:rPr lang="en-US" dirty="0">
                <a:highlight>
                  <a:srgbClr val="C0C0C0"/>
                </a:highlight>
              </a:rPr>
              <a:t>Noncompliant code</a:t>
            </a:r>
          </a:p>
        </p:txBody>
      </p:sp>
      <p:pic>
        <p:nvPicPr>
          <p:cNvPr id="22" name="Audio 21">
            <a:hlinkClick r:id="" action="ppaction://media"/>
            <a:extLst>
              <a:ext uri="{FF2B5EF4-FFF2-40B4-BE49-F238E27FC236}">
                <a16:creationId xmlns:a16="http://schemas.microsoft.com/office/drawing/2014/main" id="{F7216CE6-3FDC-83FA-90CF-9235746355A7}"/>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387579188"/>
      </p:ext>
    </p:extLst>
  </p:cSld>
  <p:clrMapOvr>
    <a:masterClrMapping/>
  </p:clrMapOvr>
  <mc:AlternateContent xmlns:mc="http://schemas.openxmlformats.org/markup-compatibility/2006">
    <mc:Choice xmlns:p14="http://schemas.microsoft.com/office/powerpoint/2010/main" Requires="p14">
      <p:transition spd="slow" p14:dur="2000" advTm="13360"/>
    </mc:Choice>
    <mc:Fallback>
      <p:transition spd="slow" advTm="13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graphicFrame>
        <p:nvGraphicFramePr>
          <p:cNvPr id="9" name="Object 8">
            <a:extLst>
              <a:ext uri="{FF2B5EF4-FFF2-40B4-BE49-F238E27FC236}">
                <a16:creationId xmlns:a16="http://schemas.microsoft.com/office/drawing/2014/main" id="{8BCA55F6-D0C4-ABED-CAE0-C5C2CA06B540}"/>
              </a:ext>
            </a:extLst>
          </p:cNvPr>
          <p:cNvGraphicFramePr>
            <a:graphicFrameLocks noChangeAspect="1"/>
          </p:cNvGraphicFramePr>
          <p:nvPr>
            <p:extLst>
              <p:ext uri="{D42A27DB-BD31-4B8C-83A1-F6EECF244321}">
                <p14:modId xmlns:p14="http://schemas.microsoft.com/office/powerpoint/2010/main" val="3523842163"/>
              </p:ext>
            </p:extLst>
          </p:nvPr>
        </p:nvGraphicFramePr>
        <p:xfrm>
          <a:off x="2039466" y="1132202"/>
          <a:ext cx="8537835" cy="4593596"/>
        </p:xfrm>
        <a:graphic>
          <a:graphicData uri="http://schemas.openxmlformats.org/presentationml/2006/ole">
            <mc:AlternateContent xmlns:mc="http://schemas.openxmlformats.org/markup-compatibility/2006">
              <mc:Choice xmlns:v="urn:schemas-microsoft-com:vml" Requires="v">
                <p:oleObj name="Worksheet" r:id="rId6" imgW="6762578" imgH="3638414" progId="Excel.Sheet.12">
                  <p:embed/>
                </p:oleObj>
              </mc:Choice>
              <mc:Fallback>
                <p:oleObj name="Worksheet" r:id="rId6" imgW="6762578" imgH="3638414" progId="Excel.Sheet.12">
                  <p:embed/>
                  <p:pic>
                    <p:nvPicPr>
                      <p:cNvPr id="0" name=""/>
                      <p:cNvPicPr/>
                      <p:nvPr/>
                    </p:nvPicPr>
                    <p:blipFill>
                      <a:blip r:embed="rId7"/>
                      <a:stretch>
                        <a:fillRect/>
                      </a:stretch>
                    </p:blipFill>
                    <p:spPr>
                      <a:xfrm>
                        <a:off x="2039466" y="1132202"/>
                        <a:ext cx="8537835" cy="4593596"/>
                      </a:xfrm>
                      <a:prstGeom prst="rect">
                        <a:avLst/>
                      </a:prstGeom>
                    </p:spPr>
                  </p:pic>
                </p:oleObj>
              </mc:Fallback>
            </mc:AlternateContent>
          </a:graphicData>
        </a:graphic>
      </p:graphicFrame>
      <p:sp>
        <p:nvSpPr>
          <p:cNvPr id="167" name="Google Shape;167;p5"/>
          <p:cNvSpPr txBox="1">
            <a:spLocks noGrp="1"/>
          </p:cNvSpPr>
          <p:nvPr>
            <p:ph type="title"/>
          </p:nvPr>
        </p:nvSpPr>
        <p:spPr>
          <a:xfrm>
            <a:off x="2997201" y="174171"/>
            <a:ext cx="5747656" cy="1346201"/>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pic>
        <p:nvPicPr>
          <p:cNvPr id="169" name="Google Shape;169;p5"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sp>
        <p:nvSpPr>
          <p:cNvPr id="3" name="Google Shape;196;g9504e29505_0_0">
            <a:extLst>
              <a:ext uri="{FF2B5EF4-FFF2-40B4-BE49-F238E27FC236}">
                <a16:creationId xmlns:a16="http://schemas.microsoft.com/office/drawing/2014/main" id="{8C1CBED1-2C77-5C1A-A62B-9FDE6B39785B}"/>
              </a:ext>
            </a:extLst>
          </p:cNvPr>
          <p:cNvSpPr txBox="1">
            <a:spLocks noGrp="1"/>
          </p:cNvSpPr>
          <p:nvPr>
            <p:ph type="body" idx="1"/>
          </p:nvPr>
        </p:nvSpPr>
        <p:spPr>
          <a:xfrm>
            <a:off x="1389743" y="5677687"/>
            <a:ext cx="10033000" cy="83396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Ranking was influenced by severity, likelihood, and remediation cost.</a:t>
            </a:r>
            <a:endParaRPr dirty="0"/>
          </a:p>
        </p:txBody>
      </p:sp>
      <p:pic>
        <p:nvPicPr>
          <p:cNvPr id="2" name="Picture 1">
            <a:extLst>
              <a:ext uri="{FF2B5EF4-FFF2-40B4-BE49-F238E27FC236}">
                <a16:creationId xmlns:a16="http://schemas.microsoft.com/office/drawing/2014/main" id="{9A5C588B-1462-E077-7323-711BE25CDB04}"/>
              </a:ext>
            </a:extLst>
          </p:cNvPr>
          <p:cNvPicPr>
            <a:picLocks noChangeAspect="1"/>
          </p:cNvPicPr>
          <p:nvPr/>
        </p:nvPicPr>
        <p:blipFill>
          <a:blip r:embed="rId9"/>
          <a:stretch>
            <a:fillRect/>
          </a:stretch>
        </p:blipFill>
        <p:spPr>
          <a:xfrm>
            <a:off x="3686472" y="2389138"/>
            <a:ext cx="6371924" cy="910275"/>
          </a:xfrm>
          <a:prstGeom prst="rect">
            <a:avLst/>
          </a:prstGeom>
        </p:spPr>
      </p:pic>
      <p:pic>
        <p:nvPicPr>
          <p:cNvPr id="4" name="Picture 3">
            <a:extLst>
              <a:ext uri="{FF2B5EF4-FFF2-40B4-BE49-F238E27FC236}">
                <a16:creationId xmlns:a16="http://schemas.microsoft.com/office/drawing/2014/main" id="{3AAD0BA9-D8A1-C6A5-7D08-5A2729740827}"/>
              </a:ext>
            </a:extLst>
          </p:cNvPr>
          <p:cNvPicPr>
            <a:picLocks noChangeAspect="1"/>
          </p:cNvPicPr>
          <p:nvPr/>
        </p:nvPicPr>
        <p:blipFill>
          <a:blip r:embed="rId10"/>
          <a:stretch>
            <a:fillRect/>
          </a:stretch>
        </p:blipFill>
        <p:spPr>
          <a:xfrm>
            <a:off x="3225885" y="3488460"/>
            <a:ext cx="6832511" cy="2111123"/>
          </a:xfrm>
          <a:prstGeom prst="rect">
            <a:avLst/>
          </a:prstGeom>
        </p:spPr>
      </p:pic>
      <p:sp>
        <p:nvSpPr>
          <p:cNvPr id="5" name="TextBox 4">
            <a:extLst>
              <a:ext uri="{FF2B5EF4-FFF2-40B4-BE49-F238E27FC236}">
                <a16:creationId xmlns:a16="http://schemas.microsoft.com/office/drawing/2014/main" id="{39B81F35-BC8C-369F-78CD-43A3D42BB84C}"/>
              </a:ext>
            </a:extLst>
          </p:cNvPr>
          <p:cNvSpPr txBox="1"/>
          <p:nvPr/>
        </p:nvSpPr>
        <p:spPr>
          <a:xfrm>
            <a:off x="8185125" y="2548337"/>
            <a:ext cx="1717137" cy="307777"/>
          </a:xfrm>
          <a:prstGeom prst="rect">
            <a:avLst/>
          </a:prstGeom>
          <a:noFill/>
        </p:spPr>
        <p:txBody>
          <a:bodyPr wrap="none" rtlCol="0">
            <a:spAutoFit/>
          </a:bodyPr>
          <a:lstStyle/>
          <a:p>
            <a:r>
              <a:rPr lang="en-US" dirty="0">
                <a:highlight>
                  <a:srgbClr val="C0C0C0"/>
                </a:highlight>
              </a:rPr>
              <a:t>Noncompliant code</a:t>
            </a:r>
          </a:p>
        </p:txBody>
      </p:sp>
      <p:sp>
        <p:nvSpPr>
          <p:cNvPr id="6" name="TextBox 5">
            <a:extLst>
              <a:ext uri="{FF2B5EF4-FFF2-40B4-BE49-F238E27FC236}">
                <a16:creationId xmlns:a16="http://schemas.microsoft.com/office/drawing/2014/main" id="{474905E2-9195-D4A2-5705-553930C859BA}"/>
              </a:ext>
            </a:extLst>
          </p:cNvPr>
          <p:cNvSpPr txBox="1"/>
          <p:nvPr/>
        </p:nvSpPr>
        <p:spPr>
          <a:xfrm>
            <a:off x="8185125" y="3674630"/>
            <a:ext cx="1428596" cy="307777"/>
          </a:xfrm>
          <a:prstGeom prst="rect">
            <a:avLst/>
          </a:prstGeom>
          <a:noFill/>
        </p:spPr>
        <p:txBody>
          <a:bodyPr wrap="none" rtlCol="0">
            <a:spAutoFit/>
          </a:bodyPr>
          <a:lstStyle/>
          <a:p>
            <a:r>
              <a:rPr lang="en-US" dirty="0">
                <a:highlight>
                  <a:srgbClr val="C0C0C0"/>
                </a:highlight>
              </a:rPr>
              <a:t>Compliant code</a:t>
            </a:r>
          </a:p>
        </p:txBody>
      </p:sp>
      <p:cxnSp>
        <p:nvCxnSpPr>
          <p:cNvPr id="10" name="Straight Arrow Connector 9">
            <a:extLst>
              <a:ext uri="{FF2B5EF4-FFF2-40B4-BE49-F238E27FC236}">
                <a16:creationId xmlns:a16="http://schemas.microsoft.com/office/drawing/2014/main" id="{9CB49D2B-FEFA-01BD-905B-5B73523C9AD1}"/>
              </a:ext>
            </a:extLst>
          </p:cNvPr>
          <p:cNvCxnSpPr>
            <a:cxnSpLocks/>
          </p:cNvCxnSpPr>
          <p:nvPr/>
        </p:nvCxnSpPr>
        <p:spPr>
          <a:xfrm flipH="1" flipV="1">
            <a:off x="3413760" y="2194560"/>
            <a:ext cx="116578" cy="1293900"/>
          </a:xfrm>
          <a:prstGeom prst="straightConnector1">
            <a:avLst/>
          </a:prstGeom>
          <a:ln w="76200">
            <a:solidFill>
              <a:srgbClr val="FFFF00"/>
            </a:solidFill>
            <a:tailEnd type="triangle"/>
          </a:ln>
        </p:spPr>
        <p:style>
          <a:lnRef idx="1">
            <a:schemeClr val="accent1"/>
          </a:lnRef>
          <a:fillRef idx="0">
            <a:schemeClr val="accent1"/>
          </a:fillRef>
          <a:effectRef idx="0">
            <a:schemeClr val="accent1"/>
          </a:effectRef>
          <a:fontRef idx="minor">
            <a:schemeClr val="tx1"/>
          </a:fontRef>
        </p:style>
      </p:cxnSp>
      <p:pic>
        <p:nvPicPr>
          <p:cNvPr id="27" name="Audio 26">
            <a:hlinkClick r:id="" action="ppaction://media"/>
            <a:extLst>
              <a:ext uri="{FF2B5EF4-FFF2-40B4-BE49-F238E27FC236}">
                <a16:creationId xmlns:a16="http://schemas.microsoft.com/office/drawing/2014/main" id="{68471B1B-9CE9-0B64-906D-4AFAEFC44532}"/>
              </a:ext>
            </a:extLst>
          </p:cNvPr>
          <p:cNvPicPr>
            <a:picLocks noChangeAspect="1"/>
          </p:cNvPicPr>
          <p:nvPr>
            <a:audioFile r:link="rId3"/>
            <p:extLst>
              <p:ext uri="{DAA4B4D4-6D71-4841-9C94-3DE7FCFB9230}">
                <p14:media xmlns:p14="http://schemas.microsoft.com/office/powerpoint/2010/main" r:embed="rId2"/>
              </p:ext>
            </p:extLst>
          </p:nvPr>
        </p:nvPicPr>
        <p:blipFill>
          <a:blip r:embed="rId11"/>
          <a:srcRect l="-118750" t="-118750" r="-118750" b="-118750"/>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219319037"/>
      </p:ext>
    </p:extLst>
  </p:cSld>
  <p:clrMapOvr>
    <a:masterClrMapping/>
  </p:clrMapOvr>
  <mc:AlternateContent xmlns:mc="http://schemas.openxmlformats.org/markup-compatibility/2006">
    <mc:Choice xmlns:p14="http://schemas.microsoft.com/office/powerpoint/2010/main" Requires="p14">
      <p:transition spd="slow" p14:dur="2000" advTm="14231"/>
    </mc:Choice>
    <mc:Fallback>
      <p:transition spd="slow" advTm="14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5" name="Object 4">
            <a:extLst>
              <a:ext uri="{FF2B5EF4-FFF2-40B4-BE49-F238E27FC236}">
                <a16:creationId xmlns:a16="http://schemas.microsoft.com/office/drawing/2014/main" id="{D302513D-C5E1-7578-FBBB-A07EF27F2822}"/>
              </a:ext>
            </a:extLst>
          </p:cNvPr>
          <p:cNvGraphicFramePr>
            <a:graphicFrameLocks noChangeAspect="1"/>
          </p:cNvGraphicFramePr>
          <p:nvPr>
            <p:extLst>
              <p:ext uri="{D42A27DB-BD31-4B8C-83A1-F6EECF244321}">
                <p14:modId xmlns:p14="http://schemas.microsoft.com/office/powerpoint/2010/main" val="1559027693"/>
              </p:ext>
            </p:extLst>
          </p:nvPr>
        </p:nvGraphicFramePr>
        <p:xfrm>
          <a:off x="523875" y="2152650"/>
          <a:ext cx="11144250" cy="2552700"/>
        </p:xfrm>
        <a:graphic>
          <a:graphicData uri="http://schemas.openxmlformats.org/presentationml/2006/ole">
            <mc:AlternateContent xmlns:mc="http://schemas.openxmlformats.org/markup-compatibility/2006">
              <mc:Choice xmlns:v="urn:schemas-microsoft-com:vml" Requires="v">
                <p:oleObj name="Worksheet" r:id="rId7" imgW="11144346" imgH="2552564" progId="Excel.Sheet.12">
                  <p:embed/>
                </p:oleObj>
              </mc:Choice>
              <mc:Fallback>
                <p:oleObj name="Worksheet" r:id="rId7" imgW="11144346" imgH="2552564" progId="Excel.Sheet.12">
                  <p:embed/>
                  <p:pic>
                    <p:nvPicPr>
                      <p:cNvPr id="0" name=""/>
                      <p:cNvPicPr/>
                      <p:nvPr/>
                    </p:nvPicPr>
                    <p:blipFill>
                      <a:blip r:embed="rId8"/>
                      <a:stretch>
                        <a:fillRect/>
                      </a:stretch>
                    </p:blipFill>
                    <p:spPr>
                      <a:xfrm>
                        <a:off x="523875" y="2152650"/>
                        <a:ext cx="11144250" cy="2552700"/>
                      </a:xfrm>
                      <a:prstGeom prst="rect">
                        <a:avLst/>
                      </a:prstGeom>
                    </p:spPr>
                  </p:pic>
                </p:oleObj>
              </mc:Fallback>
            </mc:AlternateContent>
          </a:graphicData>
        </a:graphic>
      </p:graphicFrame>
      <p:pic>
        <p:nvPicPr>
          <p:cNvPr id="28" name="Audio 27">
            <a:hlinkClick r:id="" action="ppaction://media"/>
            <a:extLst>
              <a:ext uri="{FF2B5EF4-FFF2-40B4-BE49-F238E27FC236}">
                <a16:creationId xmlns:a16="http://schemas.microsoft.com/office/drawing/2014/main" id="{4A6EDDCC-B4CB-306A-0170-5F8471201FF9}"/>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18750" t="-118750" r="-118750" b="-118750"/>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9421"/>
    </mc:Choice>
    <mc:Fallback>
      <p:transition spd="slow" advTm="1194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2273</TotalTime>
  <Words>3346</Words>
  <Application>Microsoft Office PowerPoint</Application>
  <PresentationFormat>Widescreen</PresentationFormat>
  <Paragraphs>192</Paragraphs>
  <Slides>24</Slides>
  <Notes>24</Notes>
  <HiddenSlides>0</HiddenSlides>
  <MMClips>23</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24</vt:i4>
      </vt:variant>
    </vt:vector>
  </HeadingPairs>
  <TitlesOfParts>
    <vt:vector size="31" baseType="lpstr">
      <vt:lpstr>Times New Roman</vt:lpstr>
      <vt:lpstr>Arial</vt:lpstr>
      <vt:lpstr>Calibri</vt:lpstr>
      <vt:lpstr>Century Gothic</vt:lpstr>
      <vt:lpstr>Vapor Trail</vt:lpstr>
      <vt:lpstr>Worksheet</vt:lpstr>
      <vt:lpstr>Microsoft Excel Worksheet</vt:lpstr>
      <vt:lpstr>Green Pace</vt:lpstr>
      <vt:lpstr>OVERVIEW: DEFENSE IN DEPTH</vt:lpstr>
      <vt:lpstr>THREATS MATRIX</vt:lpstr>
      <vt:lpstr>THREATS MATRIX</vt:lpstr>
      <vt:lpstr>10 PRINCIPLES</vt:lpstr>
      <vt:lpstr>CODING STANDARDS</vt:lpstr>
      <vt:lpstr>CODING STANDARDS</vt:lpstr>
      <vt:lpstr>CODING STANDARDS</vt:lpstr>
      <vt:lpstr>ENCRYPTION POLICIES</vt:lpstr>
      <vt:lpstr>TRIPLE-A POLICIES</vt:lpstr>
      <vt:lpstr>Is a vector empty when first created?</vt:lpstr>
      <vt:lpstr>Is index 1 out of range for an empty vector? </vt:lpstr>
      <vt:lpstr>Can n values be added to a vector?</vt:lpstr>
      <vt:lpstr>Can the capacity of a vector exceed implementation defined length limits?</vt:lpstr>
      <vt:lpstr>Unit Tests</vt:lpstr>
      <vt:lpstr>AUTOMATION SUMMARY</vt:lpstr>
      <vt:lpstr>Assess and Plan / Design</vt:lpstr>
      <vt:lpstr>Build / Verify and Test</vt:lpstr>
      <vt:lpstr>Transition and Health Check / Monitor and Detect</vt:lpstr>
      <vt:lpstr>Respond / Maintain and Stabilize</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Paul Oliver</cp:lastModifiedBy>
  <cp:revision>27</cp:revision>
  <dcterms:created xsi:type="dcterms:W3CDTF">2020-08-19T17:59:24Z</dcterms:created>
  <dcterms:modified xsi:type="dcterms:W3CDTF">2023-06-17T16:18:48Z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